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79" r:id="rId2"/>
    <p:sldId id="380" r:id="rId3"/>
    <p:sldId id="267" r:id="rId4"/>
    <p:sldId id="265" r:id="rId5"/>
    <p:sldId id="268" r:id="rId6"/>
    <p:sldId id="273" r:id="rId7"/>
    <p:sldId id="381" r:id="rId8"/>
    <p:sldId id="382" r:id="rId9"/>
    <p:sldId id="383" r:id="rId10"/>
    <p:sldId id="283" r:id="rId11"/>
    <p:sldId id="384" r:id="rId12"/>
    <p:sldId id="387" r:id="rId13"/>
    <p:sldId id="388" r:id="rId14"/>
    <p:sldId id="275" r:id="rId15"/>
    <p:sldId id="371" r:id="rId16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B3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>
      <p:cViewPr varScale="1">
        <p:scale>
          <a:sx n="68" d="100"/>
          <a:sy n="68" d="100"/>
        </p:scale>
        <p:origin x="147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CB7CD1-7F6F-455B-94C5-A9B21CFEF10E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E4006E-03AB-4CD8-A328-FA28F37A31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43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Uredite stil podnaslova matrice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3889-0034-43DC-872B-2DF5BD1527B6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3C290-A152-408F-9E56-7321D881C2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2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3889-0034-43DC-872B-2DF5BD1527B6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3C290-A152-408F-9E56-7321D881C2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77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3889-0034-43DC-872B-2DF5BD1527B6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3C290-A152-408F-9E56-7321D881C2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35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D363E708-C862-459D-AB53-0A25C9639D9A}"/>
              </a:ext>
            </a:extLst>
          </p:cNvPr>
          <p:cNvSpPr/>
          <p:nvPr userDrawn="1"/>
        </p:nvSpPr>
        <p:spPr>
          <a:xfrm rot="16200000">
            <a:off x="4174957" y="-3756070"/>
            <a:ext cx="1022685" cy="8915402"/>
          </a:xfrm>
          <a:prstGeom prst="round2SameRect">
            <a:avLst>
              <a:gd name="adj1" fmla="val 50000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339510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44471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AND CONTENTS LAYOUT_1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사각형: 둥근 대각선 방향 모서리 14">
            <a:extLst>
              <a:ext uri="{FF2B5EF4-FFF2-40B4-BE49-F238E27FC236}">
                <a16:creationId xmlns:a16="http://schemas.microsoft.com/office/drawing/2014/main" id="{C500E193-9CA3-457E-B82A-44F6A10563C5}"/>
              </a:ext>
            </a:extLst>
          </p:cNvPr>
          <p:cNvSpPr/>
          <p:nvPr userDrawn="1"/>
        </p:nvSpPr>
        <p:spPr>
          <a:xfrm>
            <a:off x="477542" y="4079962"/>
            <a:ext cx="1952897" cy="2268000"/>
          </a:xfrm>
          <a:prstGeom prst="round2DiagRect">
            <a:avLst>
              <a:gd name="adj1" fmla="val 15455"/>
              <a:gd name="adj2" fmla="val 0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사각형: 둥근 대각선 방향 모서리 16">
            <a:extLst>
              <a:ext uri="{FF2B5EF4-FFF2-40B4-BE49-F238E27FC236}">
                <a16:creationId xmlns:a16="http://schemas.microsoft.com/office/drawing/2014/main" id="{28B2AAC5-2AD8-4F93-9609-E3DF34FF98E8}"/>
              </a:ext>
            </a:extLst>
          </p:cNvPr>
          <p:cNvSpPr/>
          <p:nvPr userDrawn="1"/>
        </p:nvSpPr>
        <p:spPr>
          <a:xfrm>
            <a:off x="2559078" y="4079962"/>
            <a:ext cx="1952897" cy="2268000"/>
          </a:xfrm>
          <a:prstGeom prst="round2DiagRect">
            <a:avLst>
              <a:gd name="adj1" fmla="val 13919"/>
              <a:gd name="adj2" fmla="val 0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사각형: 둥근 대각선 방향 모서리 17">
            <a:extLst>
              <a:ext uri="{FF2B5EF4-FFF2-40B4-BE49-F238E27FC236}">
                <a16:creationId xmlns:a16="http://schemas.microsoft.com/office/drawing/2014/main" id="{FE939E5C-E06B-4D3F-8DE8-1D23A2067FB3}"/>
              </a:ext>
            </a:extLst>
          </p:cNvPr>
          <p:cNvSpPr/>
          <p:nvPr userDrawn="1"/>
        </p:nvSpPr>
        <p:spPr>
          <a:xfrm>
            <a:off x="4640614" y="4079962"/>
            <a:ext cx="1952897" cy="2268000"/>
          </a:xfrm>
          <a:prstGeom prst="round2DiagRect">
            <a:avLst>
              <a:gd name="adj1" fmla="val 14303"/>
              <a:gd name="adj2" fmla="val 0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사각형: 둥근 대각선 방향 모서리 18">
            <a:extLst>
              <a:ext uri="{FF2B5EF4-FFF2-40B4-BE49-F238E27FC236}">
                <a16:creationId xmlns:a16="http://schemas.microsoft.com/office/drawing/2014/main" id="{CF329CA7-1B7A-46E4-BD54-CD2275A8F79D}"/>
              </a:ext>
            </a:extLst>
          </p:cNvPr>
          <p:cNvSpPr/>
          <p:nvPr userDrawn="1"/>
        </p:nvSpPr>
        <p:spPr>
          <a:xfrm>
            <a:off x="6722149" y="4079962"/>
            <a:ext cx="1952897" cy="2268000"/>
          </a:xfrm>
          <a:prstGeom prst="round2DiagRect">
            <a:avLst>
              <a:gd name="adj1" fmla="val 14303"/>
              <a:gd name="adj2" fmla="val 0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사각형: 둥근 대각선 방향 모서리 1">
            <a:extLst>
              <a:ext uri="{FF2B5EF4-FFF2-40B4-BE49-F238E27FC236}">
                <a16:creationId xmlns:a16="http://schemas.microsoft.com/office/drawing/2014/main" id="{AEDEAA2D-EA9F-4F79-95C0-CA67068AC29D}"/>
              </a:ext>
            </a:extLst>
          </p:cNvPr>
          <p:cNvSpPr/>
          <p:nvPr userDrawn="1"/>
        </p:nvSpPr>
        <p:spPr>
          <a:xfrm>
            <a:off x="477542" y="1602371"/>
            <a:ext cx="1952897" cy="2268000"/>
          </a:xfrm>
          <a:prstGeom prst="round2DiagRect">
            <a:avLst>
              <a:gd name="adj1" fmla="val 14303"/>
              <a:gd name="adj2" fmla="val 0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사각형: 둥근 대각선 방향 모서리 11">
            <a:extLst>
              <a:ext uri="{FF2B5EF4-FFF2-40B4-BE49-F238E27FC236}">
                <a16:creationId xmlns:a16="http://schemas.microsoft.com/office/drawing/2014/main" id="{F5B944DD-605F-4216-86B9-DB4CFC4031B6}"/>
              </a:ext>
            </a:extLst>
          </p:cNvPr>
          <p:cNvSpPr/>
          <p:nvPr userDrawn="1"/>
        </p:nvSpPr>
        <p:spPr>
          <a:xfrm>
            <a:off x="2559078" y="1602373"/>
            <a:ext cx="1952897" cy="2268000"/>
          </a:xfrm>
          <a:prstGeom prst="round2DiagRect">
            <a:avLst>
              <a:gd name="adj1" fmla="val 14303"/>
              <a:gd name="adj2" fmla="val 0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사각형: 둥근 대각선 방향 모서리 12">
            <a:extLst>
              <a:ext uri="{FF2B5EF4-FFF2-40B4-BE49-F238E27FC236}">
                <a16:creationId xmlns:a16="http://schemas.microsoft.com/office/drawing/2014/main" id="{DA56F0D9-2B2D-4EA6-A9B5-6FD79CA309E6}"/>
              </a:ext>
            </a:extLst>
          </p:cNvPr>
          <p:cNvSpPr/>
          <p:nvPr userDrawn="1"/>
        </p:nvSpPr>
        <p:spPr>
          <a:xfrm>
            <a:off x="4640614" y="1602373"/>
            <a:ext cx="1952897" cy="2268000"/>
          </a:xfrm>
          <a:prstGeom prst="round2DiagRect">
            <a:avLst>
              <a:gd name="adj1" fmla="val 14303"/>
              <a:gd name="adj2" fmla="val 0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사각형: 둥근 대각선 방향 모서리 13">
            <a:extLst>
              <a:ext uri="{FF2B5EF4-FFF2-40B4-BE49-F238E27FC236}">
                <a16:creationId xmlns:a16="http://schemas.microsoft.com/office/drawing/2014/main" id="{BD1EC425-A730-45E3-81AF-0903DEC4932F}"/>
              </a:ext>
            </a:extLst>
          </p:cNvPr>
          <p:cNvSpPr/>
          <p:nvPr userDrawn="1"/>
        </p:nvSpPr>
        <p:spPr>
          <a:xfrm>
            <a:off x="6722149" y="1602373"/>
            <a:ext cx="1952897" cy="2268000"/>
          </a:xfrm>
          <a:prstGeom prst="round2DiagRect">
            <a:avLst>
              <a:gd name="adj1" fmla="val 13535"/>
              <a:gd name="adj2" fmla="val 0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576490" y="1728545"/>
            <a:ext cx="1755000" cy="1620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FontTx/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8" name="그림 개체 틀 2"/>
          <p:cNvSpPr>
            <a:spLocks noGrp="1"/>
          </p:cNvSpPr>
          <p:nvPr>
            <p:ph type="pic" sz="quarter" idx="53" hasCustomPrompt="1"/>
          </p:nvPr>
        </p:nvSpPr>
        <p:spPr>
          <a:xfrm>
            <a:off x="2658026" y="1732888"/>
            <a:ext cx="1755000" cy="1620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FontTx/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1" name="그림 개체 틀 2"/>
          <p:cNvSpPr>
            <a:spLocks noGrp="1"/>
          </p:cNvSpPr>
          <p:nvPr>
            <p:ph type="pic" sz="quarter" idx="55" hasCustomPrompt="1"/>
          </p:nvPr>
        </p:nvSpPr>
        <p:spPr>
          <a:xfrm>
            <a:off x="4739562" y="1732888"/>
            <a:ext cx="1755000" cy="1620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FontTx/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4" name="그림 개체 틀 2"/>
          <p:cNvSpPr>
            <a:spLocks noGrp="1"/>
          </p:cNvSpPr>
          <p:nvPr>
            <p:ph type="pic" sz="quarter" idx="57" hasCustomPrompt="1"/>
          </p:nvPr>
        </p:nvSpPr>
        <p:spPr>
          <a:xfrm>
            <a:off x="6821098" y="1732888"/>
            <a:ext cx="1755000" cy="1620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FontTx/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7" name="그림 개체 틀 2"/>
          <p:cNvSpPr>
            <a:spLocks noGrp="1"/>
          </p:cNvSpPr>
          <p:nvPr>
            <p:ph type="pic" sz="quarter" idx="59" hasCustomPrompt="1"/>
          </p:nvPr>
        </p:nvSpPr>
        <p:spPr>
          <a:xfrm>
            <a:off x="576491" y="4205993"/>
            <a:ext cx="1755000" cy="1620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FontTx/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0" name="그림 개체 틀 2"/>
          <p:cNvSpPr>
            <a:spLocks noGrp="1"/>
          </p:cNvSpPr>
          <p:nvPr>
            <p:ph type="pic" sz="quarter" idx="61" hasCustomPrompt="1"/>
          </p:nvPr>
        </p:nvSpPr>
        <p:spPr>
          <a:xfrm>
            <a:off x="2658026" y="4206134"/>
            <a:ext cx="1755000" cy="1620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FontTx/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3" name="그림 개체 틀 2"/>
          <p:cNvSpPr>
            <a:spLocks noGrp="1"/>
          </p:cNvSpPr>
          <p:nvPr>
            <p:ph type="pic" sz="quarter" idx="63" hasCustomPrompt="1"/>
          </p:nvPr>
        </p:nvSpPr>
        <p:spPr>
          <a:xfrm>
            <a:off x="4739562" y="4205993"/>
            <a:ext cx="1755000" cy="1620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FontTx/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6" name="그림 개체 틀 2"/>
          <p:cNvSpPr>
            <a:spLocks noGrp="1"/>
          </p:cNvSpPr>
          <p:nvPr>
            <p:ph type="pic" sz="quarter" idx="65" hasCustomPrompt="1"/>
          </p:nvPr>
        </p:nvSpPr>
        <p:spPr>
          <a:xfrm>
            <a:off x="6821098" y="4205993"/>
            <a:ext cx="1755000" cy="1620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FontTx/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913D763D-3BC9-4D1E-AC36-3F22B1CBC0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237779"/>
            <a:ext cx="9144000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10703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228000" y="0"/>
            <a:ext cx="291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0" y="0"/>
            <a:ext cx="291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2916000" y="3933056"/>
            <a:ext cx="3312184" cy="29249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00030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339510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C275FF9-FACB-41D3-82C5-4B49C0F013B9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2737643" y="1657274"/>
            <a:ext cx="1593000" cy="20950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CDE673F4-2E5F-4E41-BFDF-907F90E32962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4802548" y="1657274"/>
            <a:ext cx="1593000" cy="20950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ED7AE57D-7CC1-4AD1-A247-88D61476160E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6867452" y="1657274"/>
            <a:ext cx="1593000" cy="20950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EB9B0FC-870B-49B2-B6FB-FE7F626B1033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672737" y="1657274"/>
            <a:ext cx="1593000" cy="209502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46787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5314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3889-0034-43DC-872B-2DF5BD1527B6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3C290-A152-408F-9E56-7321D881C2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40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3889-0034-43DC-872B-2DF5BD1527B6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3C290-A152-408F-9E56-7321D881C2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89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3889-0034-43DC-872B-2DF5BD1527B6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3C290-A152-408F-9E56-7321D881C2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02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3889-0034-43DC-872B-2DF5BD1527B6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3C290-A152-408F-9E56-7321D881C2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64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3889-0034-43DC-872B-2DF5BD1527B6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3C290-A152-408F-9E56-7321D881C2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44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3889-0034-43DC-872B-2DF5BD1527B6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3C290-A152-408F-9E56-7321D881C2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73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3889-0034-43DC-872B-2DF5BD1527B6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3C290-A152-408F-9E56-7321D881C2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85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43889-0034-43DC-872B-2DF5BD1527B6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3C290-A152-408F-9E56-7321D881C2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08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43889-0034-43DC-872B-2DF5BD1527B6}" type="datetimeFigureOut">
              <a:rPr lang="en-US" smtClean="0"/>
              <a:pPr/>
              <a:t>3/31/2022</a:t>
            </a:fld>
            <a:endParaRPr lang="en-U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3C290-A152-408F-9E56-7321D881C2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242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5" r:id="rId14"/>
    <p:sldLayoutId id="2147483666" r:id="rId15"/>
    <p:sldLayoutId id="2147483667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EFECAC23-8484-4C0F-B527-DC9DE7FE1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1895" y="947588"/>
            <a:ext cx="5184576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IE" sz="3600" b="1" dirty="0">
                <a:latin typeface="+mj-lt"/>
              </a:rPr>
              <a:t>GEONIGHT 2022</a:t>
            </a:r>
            <a:r>
              <a:rPr lang="hr-HR" sz="3600" b="1" dirty="0">
                <a:latin typeface="+mj-lt"/>
              </a:rPr>
              <a:t>.</a:t>
            </a:r>
            <a:endParaRPr lang="en-US" sz="3600" b="1" dirty="0">
              <a:latin typeface="+mj-lt"/>
            </a:endParaRPr>
          </a:p>
          <a:p>
            <a:pPr algn="ctr"/>
            <a:endParaRPr lang="hr-HR" altLang="sr-Latn-RS" sz="3600" b="1" dirty="0">
              <a:solidFill>
                <a:srgbClr val="007E39"/>
              </a:solidFill>
              <a:latin typeface="+mj-lt"/>
              <a:ea typeface="Times New Roman" pitchFamily="18" charset="0"/>
              <a:cs typeface="Calibri" pitchFamily="34" charset="0"/>
            </a:endParaRPr>
          </a:p>
          <a:p>
            <a:pPr lvl="0" algn="ctr"/>
            <a:endParaRPr lang="hr-HR" altLang="sr-Latn-RS" sz="3600" b="1" dirty="0">
              <a:latin typeface="+mj-lt"/>
              <a:ea typeface="Times New Roman" pitchFamily="18" charset="0"/>
              <a:cs typeface="Calibri" pitchFamily="34" charset="0"/>
            </a:endParaRPr>
          </a:p>
          <a:p>
            <a:pPr lvl="0" algn="ctr"/>
            <a:r>
              <a:rPr lang="en-IE" altLang="sr-Latn-RS" sz="36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KAKO </a:t>
            </a:r>
            <a:r>
              <a:rPr lang="hr-HR" altLang="sr-Latn-RS" sz="36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Š</a:t>
            </a:r>
            <a:r>
              <a:rPr lang="en-IE" altLang="sr-Latn-RS" sz="36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UMA UTJE</a:t>
            </a:r>
            <a:r>
              <a:rPr lang="hr-HR" altLang="sr-Latn-RS" sz="36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en-IE" altLang="sr-Latn-RS" sz="36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 NA TLO I VODU KR</a:t>
            </a:r>
            <a:r>
              <a:rPr lang="hr-HR" altLang="sr-Latn-RS" sz="36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Š</a:t>
            </a:r>
            <a:r>
              <a:rPr lang="en-IE" altLang="sr-Latn-RS" sz="36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KOG PODRU</a:t>
            </a:r>
            <a:r>
              <a:rPr lang="hr-HR" altLang="sr-Latn-RS" sz="36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en-IE" altLang="sr-Latn-RS" sz="36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JA MEDITERANA? </a:t>
            </a:r>
          </a:p>
          <a:p>
            <a:pPr lvl="0" algn="ctr"/>
            <a:endParaRPr lang="en-IE" altLang="sr-Latn-RS" sz="3600" b="1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IE" altLang="sr-Latn-R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Predava</a:t>
            </a:r>
            <a:r>
              <a:rPr lang="hr-HR" altLang="sr-Latn-R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en-IE" altLang="sr-Latn-R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Ivan </a:t>
            </a:r>
            <a:r>
              <a:rPr lang="en-IE" altLang="sr-Latn-R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Limi</a:t>
            </a:r>
            <a:r>
              <a:rPr lang="hr-HR" altLang="sr-Latn-R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ć,</a:t>
            </a:r>
            <a:r>
              <a:rPr lang="en-IE" altLang="sr-Latn-R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E" altLang="sr-Latn-R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mag.ing.silv</a:t>
            </a:r>
            <a:r>
              <a:rPr lang="hr-HR" altLang="sr-Latn-R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/>
            <a:endParaRPr lang="hr-HR" altLang="sr-Latn-RS" sz="16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</a:pPr>
            <a:endParaRPr kumimoji="0" lang="hr-HR" altLang="sr-Latn-RS" sz="12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Calibri" pitchFamily="34" charset="0"/>
              <a:ea typeface="Times New Roman" pitchFamily="18" charset="0"/>
              <a:cs typeface="Calibri" pitchFamily="34" charset="0"/>
            </a:endParaRPr>
          </a:p>
        </p:txBody>
      </p:sp>
      <p:pic>
        <p:nvPicPr>
          <p:cNvPr id="56" name="Picture 2">
            <a:extLst>
              <a:ext uri="{FF2B5EF4-FFF2-40B4-BE49-F238E27FC236}">
                <a16:creationId xmlns:a16="http://schemas.microsoft.com/office/drawing/2014/main" id="{A0EC6F38-112C-4468-A243-E269BF031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701" y="204245"/>
            <a:ext cx="962770" cy="418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2" descr="Institut za jadranske kulture i melioraciju krša">
            <a:extLst>
              <a:ext uri="{FF2B5EF4-FFF2-40B4-BE49-F238E27FC236}">
                <a16:creationId xmlns:a16="http://schemas.microsoft.com/office/drawing/2014/main" id="{BE18CB8D-1246-4BF1-8B44-77E577D11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20" y="303408"/>
            <a:ext cx="2935367" cy="36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kstniOkvir 4">
            <a:extLst>
              <a:ext uri="{FF2B5EF4-FFF2-40B4-BE49-F238E27FC236}">
                <a16:creationId xmlns:a16="http://schemas.microsoft.com/office/drawing/2014/main" id="{D4A66E4D-7AA3-442E-A47E-5F615B469378}"/>
              </a:ext>
            </a:extLst>
          </p:cNvPr>
          <p:cNvSpPr txBox="1"/>
          <p:nvPr/>
        </p:nvSpPr>
        <p:spPr>
          <a:xfrm>
            <a:off x="3995936" y="5910412"/>
            <a:ext cx="5472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b="1" dirty="0">
                <a:latin typeface="+mj-lt"/>
              </a:rPr>
              <a:t>Referentna osoba :</a:t>
            </a:r>
            <a:r>
              <a:rPr lang="en-IE" b="1" i="0" dirty="0">
                <a:effectLst/>
                <a:latin typeface="+mj-lt"/>
              </a:rPr>
              <a:t> </a:t>
            </a:r>
            <a:r>
              <a:rPr lang="en-IE" b="1" i="0" dirty="0" err="1">
                <a:effectLst/>
                <a:latin typeface="+mj-lt"/>
              </a:rPr>
              <a:t>Tihana</a:t>
            </a:r>
            <a:r>
              <a:rPr lang="en-IE" b="1" i="0" dirty="0">
                <a:effectLst/>
                <a:latin typeface="+mj-lt"/>
              </a:rPr>
              <a:t> Modrić</a:t>
            </a:r>
          </a:p>
          <a:p>
            <a:pPr algn="just"/>
            <a:r>
              <a:rPr lang="en-IE" sz="1800" b="1" dirty="0" err="1">
                <a:latin typeface="+mj-lt"/>
              </a:rPr>
              <a:t>Petak</a:t>
            </a:r>
            <a:r>
              <a:rPr lang="en-IE" sz="1800" b="1" dirty="0">
                <a:latin typeface="+mj-lt"/>
              </a:rPr>
              <a:t>, 1.</a:t>
            </a:r>
            <a:r>
              <a:rPr lang="hr-HR" sz="1800" b="1" dirty="0">
                <a:latin typeface="+mj-lt"/>
              </a:rPr>
              <a:t> </a:t>
            </a:r>
            <a:r>
              <a:rPr lang="en-IE" sz="1800" b="1" dirty="0">
                <a:latin typeface="+mj-lt"/>
              </a:rPr>
              <a:t>4.</a:t>
            </a:r>
            <a:r>
              <a:rPr lang="hr-HR" sz="1800" b="1" dirty="0">
                <a:latin typeface="+mj-lt"/>
              </a:rPr>
              <a:t> </a:t>
            </a:r>
            <a:r>
              <a:rPr lang="en-IE" sz="1800" b="1" dirty="0">
                <a:latin typeface="+mj-lt"/>
              </a:rPr>
              <a:t>2022</a:t>
            </a:r>
            <a:r>
              <a:rPr lang="hr-HR" sz="1800" b="1" dirty="0">
                <a:latin typeface="+mj-lt"/>
              </a:rPr>
              <a:t>.</a:t>
            </a:r>
            <a:r>
              <a:rPr lang="en-US" sz="1800" b="1" dirty="0">
                <a:latin typeface="+mj-lt"/>
              </a:rPr>
              <a:t>, </a:t>
            </a:r>
            <a:r>
              <a:rPr lang="en-IE" sz="1800" b="1" i="0" dirty="0" err="1">
                <a:effectLst/>
                <a:latin typeface="+mj-lt"/>
              </a:rPr>
              <a:t>Osnovna</a:t>
            </a:r>
            <a:r>
              <a:rPr lang="en-IE" sz="1800" b="1" i="0" dirty="0">
                <a:effectLst/>
                <a:latin typeface="+mj-lt"/>
              </a:rPr>
              <a:t> </a:t>
            </a:r>
            <a:r>
              <a:rPr lang="en-IE" sz="1800" b="1" i="0" dirty="0" err="1">
                <a:effectLst/>
                <a:latin typeface="+mj-lt"/>
              </a:rPr>
              <a:t>škola</a:t>
            </a:r>
            <a:r>
              <a:rPr lang="en-IE" sz="1800" b="1" i="0" dirty="0">
                <a:effectLst/>
                <a:latin typeface="+mj-lt"/>
              </a:rPr>
              <a:t> </a:t>
            </a:r>
            <a:r>
              <a:rPr lang="hr-HR" sz="1800" b="1" i="0" dirty="0">
                <a:effectLst/>
                <a:latin typeface="+mj-lt"/>
              </a:rPr>
              <a:t>“</a:t>
            </a:r>
            <a:r>
              <a:rPr lang="en-IE" sz="1800" b="1" i="0" dirty="0" err="1">
                <a:effectLst/>
                <a:latin typeface="+mj-lt"/>
              </a:rPr>
              <a:t>Bol</a:t>
            </a:r>
            <a:r>
              <a:rPr lang="hr-HR" sz="1800" b="1" i="0" dirty="0">
                <a:effectLst/>
                <a:latin typeface="+mj-lt"/>
              </a:rPr>
              <a:t>”</a:t>
            </a:r>
            <a:r>
              <a:rPr lang="en-IE" sz="1800" b="1" i="0" dirty="0">
                <a:effectLst/>
                <a:latin typeface="+mj-lt"/>
              </a:rPr>
              <a:t> – Split</a:t>
            </a:r>
          </a:p>
          <a:p>
            <a:pPr algn="just"/>
            <a:endParaRPr lang="en-IE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588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5FB565A-7DA2-433A-BA5B-6BD5EDD8D71D}"/>
              </a:ext>
            </a:extLst>
          </p:cNvPr>
          <p:cNvSpPr txBox="1"/>
          <p:nvPr/>
        </p:nvSpPr>
        <p:spPr>
          <a:xfrm>
            <a:off x="0" y="2"/>
            <a:ext cx="893169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60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0</a:t>
            </a:r>
            <a:endParaRPr lang="ko-KR" altLang="en-US" sz="6000" b="1" dirty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6983B95C-7A3B-4153-83AE-FEAC82BC6CC3}"/>
              </a:ext>
            </a:extLst>
          </p:cNvPr>
          <p:cNvSpPr/>
          <p:nvPr/>
        </p:nvSpPr>
        <p:spPr>
          <a:xfrm>
            <a:off x="3059832" y="415821"/>
            <a:ext cx="30243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Materijali</a:t>
            </a:r>
            <a:r>
              <a:rPr lang="en-US" altLang="ko-K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ko-KR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metodologija</a:t>
            </a:r>
            <a:r>
              <a:rPr lang="en-US" altLang="ko-K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ko-KR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plan </a:t>
            </a:r>
            <a:r>
              <a:rPr lang="en-US" altLang="ko-KR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istraživanja</a:t>
            </a:r>
            <a:endParaRPr lang="en-US" altLang="ko-KR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zervirano mjesto slike 4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6" r="35826"/>
          <a:stretch>
            <a:fillRect/>
          </a:stretch>
        </p:blipFill>
        <p:spPr>
          <a:xfrm>
            <a:off x="6228000" y="0"/>
            <a:ext cx="2916000" cy="6858000"/>
          </a:xfrm>
        </p:spPr>
      </p:pic>
      <p:pic>
        <p:nvPicPr>
          <p:cNvPr id="20" name="Rezervirano mjesto slike 19"/>
          <p:cNvPicPr>
            <a:picLocks noGrp="1" noChangeAspect="1"/>
          </p:cNvPicPr>
          <p:nvPr>
            <p:ph type="pic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1" r="12251"/>
          <a:stretch>
            <a:fillRect/>
          </a:stretch>
        </p:blipFill>
        <p:spPr>
          <a:xfrm rot="16200000">
            <a:off x="1143000" y="1764442"/>
            <a:ext cx="6858000" cy="3329116"/>
          </a:xfrm>
        </p:spPr>
      </p:pic>
      <p:pic>
        <p:nvPicPr>
          <p:cNvPr id="29" name="Rezervirano mjesto slike 28"/>
          <p:cNvPicPr>
            <a:picLocks noGrp="1" noChangeAspect="1"/>
          </p:cNvPicPr>
          <p:nvPr>
            <p:ph type="pic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6" r="35826"/>
          <a:stretch>
            <a:fillRect/>
          </a:stretch>
        </p:blipFill>
        <p:spPr>
          <a:xfrm>
            <a:off x="-11960" y="0"/>
            <a:ext cx="2916000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407E5A-BE0B-48AC-9CF3-536E7FDD5097}"/>
              </a:ext>
            </a:extLst>
          </p:cNvPr>
          <p:cNvSpPr txBox="1"/>
          <p:nvPr/>
        </p:nvSpPr>
        <p:spPr>
          <a:xfrm>
            <a:off x="3270045" y="494538"/>
            <a:ext cx="2603909" cy="1569660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IE" altLang="ko-KR" sz="3200" b="1" dirty="0" err="1">
                <a:cs typeface="Arial" pitchFamily="34" charset="0"/>
              </a:rPr>
              <a:t>Kako</a:t>
            </a:r>
            <a:r>
              <a:rPr lang="en-IE" altLang="ko-KR" sz="3200" b="1" dirty="0">
                <a:cs typeface="Arial" pitchFamily="34" charset="0"/>
              </a:rPr>
              <a:t> </a:t>
            </a:r>
            <a:r>
              <a:rPr lang="hr-HR" altLang="ko-KR" sz="3200" b="1" dirty="0" err="1">
                <a:cs typeface="Arial" pitchFamily="34" charset="0"/>
              </a:rPr>
              <a:t>š</a:t>
            </a:r>
            <a:r>
              <a:rPr lang="en-IE" altLang="ko-KR" sz="3200" b="1" dirty="0" err="1">
                <a:cs typeface="Arial" pitchFamily="34" charset="0"/>
              </a:rPr>
              <a:t>uma</a:t>
            </a:r>
            <a:r>
              <a:rPr lang="en-IE" altLang="ko-KR" sz="3200" b="1" dirty="0">
                <a:cs typeface="Arial" pitchFamily="34" charset="0"/>
              </a:rPr>
              <a:t> </a:t>
            </a:r>
            <a:r>
              <a:rPr lang="en-IE" altLang="ko-KR" sz="3200" b="1" dirty="0" err="1">
                <a:cs typeface="Arial" pitchFamily="34" charset="0"/>
              </a:rPr>
              <a:t>utje</a:t>
            </a:r>
            <a:r>
              <a:rPr lang="hr-HR" altLang="ko-KR" sz="3200" b="1" dirty="0">
                <a:cs typeface="Arial" pitchFamily="34" charset="0"/>
              </a:rPr>
              <a:t>č</a:t>
            </a:r>
            <a:r>
              <a:rPr lang="en-IE" altLang="ko-KR" sz="3200" b="1" dirty="0">
                <a:cs typeface="Arial" pitchFamily="34" charset="0"/>
              </a:rPr>
              <a:t>e </a:t>
            </a:r>
            <a:r>
              <a:rPr lang="en-IE" altLang="ko-KR" sz="3200" b="1" dirty="0" err="1">
                <a:cs typeface="Arial" pitchFamily="34" charset="0"/>
              </a:rPr>
              <a:t>na</a:t>
            </a:r>
            <a:r>
              <a:rPr lang="en-IE" altLang="ko-KR" sz="3200" b="1" dirty="0">
                <a:cs typeface="Arial" pitchFamily="34" charset="0"/>
              </a:rPr>
              <a:t> </a:t>
            </a:r>
            <a:r>
              <a:rPr lang="en-IE" altLang="ko-KR" sz="3200" b="1" dirty="0" err="1">
                <a:cs typeface="Arial" pitchFamily="34" charset="0"/>
              </a:rPr>
              <a:t>tlo</a:t>
            </a:r>
            <a:r>
              <a:rPr lang="en-IE" altLang="ko-KR" sz="3200" b="1" dirty="0">
                <a:cs typeface="Arial" pitchFamily="34" charset="0"/>
              </a:rPr>
              <a:t> </a:t>
            </a:r>
            <a:r>
              <a:rPr lang="en-IE" altLang="ko-KR" sz="3200" b="1" dirty="0" err="1">
                <a:cs typeface="Arial" pitchFamily="34" charset="0"/>
              </a:rPr>
              <a:t>i</a:t>
            </a:r>
            <a:r>
              <a:rPr lang="en-IE" altLang="ko-KR" sz="3200" b="1" dirty="0">
                <a:cs typeface="Arial" pitchFamily="34" charset="0"/>
              </a:rPr>
              <a:t> </a:t>
            </a:r>
            <a:r>
              <a:rPr lang="en-IE" altLang="ko-KR" sz="3200" b="1" dirty="0" err="1">
                <a:cs typeface="Arial" pitchFamily="34" charset="0"/>
              </a:rPr>
              <a:t>vodu</a:t>
            </a:r>
            <a:r>
              <a:rPr lang="hr-HR" altLang="ko-KR" sz="3200" b="1" dirty="0">
                <a:cs typeface="Arial" pitchFamily="34" charset="0"/>
              </a:rPr>
              <a:t>?</a:t>
            </a:r>
            <a:endParaRPr lang="en-IE" sz="3200" dirty="0"/>
          </a:p>
        </p:txBody>
      </p:sp>
    </p:spTree>
    <p:extLst>
      <p:ext uri="{BB962C8B-B14F-4D97-AF65-F5344CB8AC3E}">
        <p14:creationId xmlns:p14="http://schemas.microsoft.com/office/powerpoint/2010/main" val="1831340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C2239A-78BA-4A31-90DC-0C7C4608FA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E" altLang="ko-KR" sz="5400" b="1" dirty="0" err="1">
                <a:cs typeface="Arial" pitchFamily="34" charset="0"/>
              </a:rPr>
              <a:t>Kako</a:t>
            </a:r>
            <a:r>
              <a:rPr lang="en-IE" altLang="ko-KR" sz="5400" b="1" dirty="0">
                <a:cs typeface="Arial" pitchFamily="34" charset="0"/>
              </a:rPr>
              <a:t> </a:t>
            </a:r>
            <a:r>
              <a:rPr lang="hr-HR" altLang="ko-KR" b="1" dirty="0" err="1"/>
              <a:t>š</a:t>
            </a:r>
            <a:r>
              <a:rPr lang="en-IE" altLang="ko-KR" sz="5400" b="1" dirty="0" err="1">
                <a:cs typeface="Arial" pitchFamily="34" charset="0"/>
              </a:rPr>
              <a:t>uma</a:t>
            </a:r>
            <a:r>
              <a:rPr lang="en-IE" altLang="ko-KR" sz="5400" b="1" dirty="0">
                <a:cs typeface="Arial" pitchFamily="34" charset="0"/>
              </a:rPr>
              <a:t> </a:t>
            </a:r>
            <a:r>
              <a:rPr lang="en-IE" altLang="ko-KR" sz="5400" b="1" dirty="0" err="1">
                <a:cs typeface="Arial" pitchFamily="34" charset="0"/>
              </a:rPr>
              <a:t>utje</a:t>
            </a:r>
            <a:r>
              <a:rPr lang="hr-HR" altLang="ko-KR" b="1" dirty="0"/>
              <a:t>č</a:t>
            </a:r>
            <a:r>
              <a:rPr lang="en-IE" altLang="ko-KR" sz="5400" b="1" dirty="0">
                <a:cs typeface="Arial" pitchFamily="34" charset="0"/>
              </a:rPr>
              <a:t>e </a:t>
            </a:r>
            <a:r>
              <a:rPr lang="en-IE" altLang="ko-KR" sz="5400" b="1" dirty="0" err="1">
                <a:cs typeface="Arial" pitchFamily="34" charset="0"/>
              </a:rPr>
              <a:t>na</a:t>
            </a:r>
            <a:r>
              <a:rPr lang="en-IE" altLang="ko-KR" sz="5400" b="1" dirty="0">
                <a:cs typeface="Arial" pitchFamily="34" charset="0"/>
              </a:rPr>
              <a:t> </a:t>
            </a:r>
            <a:r>
              <a:rPr lang="en-IE" altLang="ko-KR" sz="5400" b="1" dirty="0" err="1">
                <a:cs typeface="Arial" pitchFamily="34" charset="0"/>
              </a:rPr>
              <a:t>tlo</a:t>
            </a:r>
            <a:r>
              <a:rPr lang="en-IE" altLang="ko-KR" sz="5400" b="1" dirty="0">
                <a:cs typeface="Arial" pitchFamily="34" charset="0"/>
              </a:rPr>
              <a:t> </a:t>
            </a:r>
            <a:r>
              <a:rPr lang="en-IE" altLang="ko-KR" sz="5400" b="1" dirty="0" err="1">
                <a:cs typeface="Arial" pitchFamily="34" charset="0"/>
              </a:rPr>
              <a:t>i</a:t>
            </a:r>
            <a:r>
              <a:rPr lang="en-IE" altLang="ko-KR" sz="5400" b="1" dirty="0">
                <a:cs typeface="Arial" pitchFamily="34" charset="0"/>
              </a:rPr>
              <a:t> </a:t>
            </a:r>
            <a:r>
              <a:rPr lang="en-IE" altLang="ko-KR" sz="5400" b="1" dirty="0" err="1">
                <a:cs typeface="Arial" pitchFamily="34" charset="0"/>
              </a:rPr>
              <a:t>vodu</a:t>
            </a:r>
            <a:r>
              <a:rPr lang="hr-HR" altLang="ko-KR" sz="5400" b="1" dirty="0">
                <a:cs typeface="Arial" pitchFamily="34" charset="0"/>
              </a:rPr>
              <a:t>?</a:t>
            </a:r>
            <a:endParaRPr lang="en-IE" sz="5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79AA3A-1501-45B7-9DF9-3E54C5B93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700808"/>
            <a:ext cx="6912768" cy="48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76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05479A-1005-478C-BFAE-395DC9C1E6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IE" altLang="ko-KR" sz="3600" b="1" dirty="0" err="1">
                <a:cs typeface="Arial" pitchFamily="34" charset="0"/>
              </a:rPr>
              <a:t>Kako</a:t>
            </a:r>
            <a:r>
              <a:rPr lang="en-IE" altLang="ko-KR" sz="3600" b="1" dirty="0">
                <a:cs typeface="Arial" pitchFamily="34" charset="0"/>
              </a:rPr>
              <a:t> </a:t>
            </a:r>
            <a:r>
              <a:rPr lang="hr-HR" altLang="ko-KR" sz="3600" b="1" dirty="0" err="1"/>
              <a:t>š</a:t>
            </a:r>
            <a:r>
              <a:rPr lang="en-IE" altLang="ko-KR" sz="3600" b="1" dirty="0" err="1">
                <a:cs typeface="Arial" pitchFamily="34" charset="0"/>
              </a:rPr>
              <a:t>uma</a:t>
            </a:r>
            <a:r>
              <a:rPr lang="en-IE" altLang="ko-KR" sz="3600" b="1" dirty="0">
                <a:cs typeface="Arial" pitchFamily="34" charset="0"/>
              </a:rPr>
              <a:t> </a:t>
            </a:r>
            <a:r>
              <a:rPr lang="en-IE" altLang="ko-KR" sz="3600" b="1" dirty="0" err="1">
                <a:cs typeface="Arial" pitchFamily="34" charset="0"/>
              </a:rPr>
              <a:t>utje</a:t>
            </a:r>
            <a:r>
              <a:rPr lang="hr-HR" altLang="ko-KR" sz="3600" b="1" dirty="0">
                <a:cs typeface="Arial" pitchFamily="34" charset="0"/>
              </a:rPr>
              <a:t>č</a:t>
            </a:r>
            <a:r>
              <a:rPr lang="en-IE" altLang="ko-KR" sz="3600" b="1" dirty="0">
                <a:cs typeface="Arial" pitchFamily="34" charset="0"/>
              </a:rPr>
              <a:t>e </a:t>
            </a:r>
            <a:r>
              <a:rPr lang="en-IE" altLang="ko-KR" sz="3600" b="1" dirty="0" err="1">
                <a:cs typeface="Arial" pitchFamily="34" charset="0"/>
              </a:rPr>
              <a:t>na</a:t>
            </a:r>
            <a:r>
              <a:rPr lang="en-IE" altLang="ko-KR" sz="3600" b="1" dirty="0">
                <a:cs typeface="Arial" pitchFamily="34" charset="0"/>
              </a:rPr>
              <a:t> </a:t>
            </a:r>
            <a:r>
              <a:rPr lang="en-IE" altLang="ko-KR" sz="3600" b="1" dirty="0" err="1">
                <a:cs typeface="Arial" pitchFamily="34" charset="0"/>
              </a:rPr>
              <a:t>tlo</a:t>
            </a:r>
            <a:r>
              <a:rPr lang="en-IE" altLang="ko-KR" sz="3600" b="1" dirty="0">
                <a:cs typeface="Arial" pitchFamily="34" charset="0"/>
              </a:rPr>
              <a:t> </a:t>
            </a:r>
            <a:r>
              <a:rPr lang="en-IE" altLang="ko-KR" sz="3600" b="1" dirty="0" err="1">
                <a:cs typeface="Arial" pitchFamily="34" charset="0"/>
              </a:rPr>
              <a:t>i</a:t>
            </a:r>
            <a:r>
              <a:rPr lang="en-IE" altLang="ko-KR" sz="3600" b="1" dirty="0">
                <a:cs typeface="Arial" pitchFamily="34" charset="0"/>
              </a:rPr>
              <a:t> </a:t>
            </a:r>
            <a:r>
              <a:rPr lang="en-IE" altLang="ko-KR" sz="3600" b="1" dirty="0" err="1">
                <a:cs typeface="Arial" pitchFamily="34" charset="0"/>
              </a:rPr>
              <a:t>vodu</a:t>
            </a:r>
            <a:r>
              <a:rPr lang="hr-HR" altLang="ko-KR" sz="3600" b="1" dirty="0">
                <a:cs typeface="Arial" pitchFamily="34" charset="0"/>
              </a:rPr>
              <a:t>?</a:t>
            </a:r>
            <a:endParaRPr lang="en-IE" sz="3600" dirty="0"/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46485" y="2551999"/>
            <a:ext cx="3923927" cy="2615951"/>
          </a:xfrm>
          <a:prstGeom prst="rect">
            <a:avLst/>
          </a:prstGeom>
        </p:spPr>
      </p:pic>
      <p:cxnSp>
        <p:nvCxnSpPr>
          <p:cNvPr id="17" name="Ravni poveznik sa strelicom 16"/>
          <p:cNvCxnSpPr/>
          <p:nvPr/>
        </p:nvCxnSpPr>
        <p:spPr>
          <a:xfrm>
            <a:off x="3067160" y="1481949"/>
            <a:ext cx="0" cy="338616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vni poveznik sa strelicom 19"/>
          <p:cNvCxnSpPr/>
          <p:nvPr/>
        </p:nvCxnSpPr>
        <p:spPr>
          <a:xfrm>
            <a:off x="3067160" y="2132856"/>
            <a:ext cx="0" cy="1214597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Kutni poveznik 36"/>
          <p:cNvCxnSpPr/>
          <p:nvPr/>
        </p:nvCxnSpPr>
        <p:spPr>
          <a:xfrm>
            <a:off x="2881334" y="3921589"/>
            <a:ext cx="432048" cy="126014"/>
          </a:xfrm>
          <a:prstGeom prst="bentConnector3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ravokutnik 2"/>
          <p:cNvSpPr/>
          <p:nvPr/>
        </p:nvSpPr>
        <p:spPr>
          <a:xfrm>
            <a:off x="3433189" y="1481949"/>
            <a:ext cx="5505493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IE" sz="2400" dirty="0" err="1">
                <a:latin typeface="+mj-lt"/>
                <a:cs typeface="Times New Roman" panose="02020603050405020304" pitchFamily="18" charset="0"/>
              </a:rPr>
              <a:t>Stabla</a:t>
            </a:r>
            <a:r>
              <a:rPr lang="en-IE" sz="2400" dirty="0">
                <a:latin typeface="+mj-lt"/>
              </a:rPr>
              <a:t> </a:t>
            </a:r>
            <a:r>
              <a:rPr lang="en-IE" sz="2400" dirty="0" err="1">
                <a:latin typeface="+mj-lt"/>
              </a:rPr>
              <a:t>svojim</a:t>
            </a:r>
            <a:r>
              <a:rPr lang="en-IE" sz="2400" dirty="0">
                <a:latin typeface="+mj-lt"/>
              </a:rPr>
              <a:t> </a:t>
            </a:r>
            <a:r>
              <a:rPr lang="en-IE" sz="2400" b="1" dirty="0" err="1">
                <a:latin typeface="+mj-lt"/>
              </a:rPr>
              <a:t>krošnjama</a:t>
            </a:r>
            <a:r>
              <a:rPr lang="en-IE" sz="2400" dirty="0">
                <a:latin typeface="+mj-lt"/>
              </a:rPr>
              <a:t> </a:t>
            </a:r>
            <a:r>
              <a:rPr lang="en-IE" sz="2400" dirty="0" err="1">
                <a:latin typeface="+mj-lt"/>
              </a:rPr>
              <a:t>štite</a:t>
            </a:r>
            <a:r>
              <a:rPr lang="en-IE" sz="2400" dirty="0">
                <a:latin typeface="+mj-lt"/>
              </a:rPr>
              <a:t> </a:t>
            </a:r>
            <a:r>
              <a:rPr lang="en-IE" sz="2400" dirty="0" err="1">
                <a:latin typeface="+mj-lt"/>
              </a:rPr>
              <a:t>tlo</a:t>
            </a:r>
            <a:r>
              <a:rPr lang="en-IE" sz="2400" dirty="0">
                <a:latin typeface="+mj-lt"/>
              </a:rPr>
              <a:t> od </a:t>
            </a:r>
            <a:r>
              <a:rPr lang="en-IE" sz="2400" dirty="0" err="1">
                <a:latin typeface="+mj-lt"/>
              </a:rPr>
              <a:t>udara</a:t>
            </a:r>
            <a:r>
              <a:rPr lang="en-IE" sz="2400" dirty="0">
                <a:latin typeface="+mj-lt"/>
              </a:rPr>
              <a:t> </a:t>
            </a:r>
            <a:r>
              <a:rPr lang="en-IE" sz="2400" dirty="0" err="1">
                <a:latin typeface="+mj-lt"/>
              </a:rPr>
              <a:t>kišnih</a:t>
            </a:r>
            <a:r>
              <a:rPr lang="en-IE" sz="2400" dirty="0">
                <a:latin typeface="+mj-lt"/>
              </a:rPr>
              <a:t> </a:t>
            </a:r>
            <a:r>
              <a:rPr lang="en-IE" sz="2400" dirty="0" err="1">
                <a:latin typeface="+mj-lt"/>
              </a:rPr>
              <a:t>kapi</a:t>
            </a:r>
            <a:r>
              <a:rPr lang="en-IE" sz="2400" dirty="0">
                <a:latin typeface="+mj-lt"/>
              </a:rPr>
              <a:t>, </a:t>
            </a:r>
            <a:r>
              <a:rPr lang="en-IE" sz="2400" dirty="0" err="1">
                <a:latin typeface="+mj-lt"/>
              </a:rPr>
              <a:t>veliki</a:t>
            </a:r>
            <a:r>
              <a:rPr lang="en-IE" sz="2400" dirty="0">
                <a:latin typeface="+mj-lt"/>
              </a:rPr>
              <a:t> </a:t>
            </a:r>
            <a:r>
              <a:rPr lang="en-IE" sz="2400" dirty="0" err="1">
                <a:latin typeface="+mj-lt"/>
              </a:rPr>
              <a:t>dio</a:t>
            </a:r>
            <a:r>
              <a:rPr lang="en-IE" sz="2400" dirty="0">
                <a:latin typeface="+mj-lt"/>
              </a:rPr>
              <a:t> </a:t>
            </a:r>
            <a:r>
              <a:rPr lang="en-IE" sz="2400" dirty="0" err="1">
                <a:latin typeface="+mj-lt"/>
              </a:rPr>
              <a:t>oborina</a:t>
            </a:r>
            <a:r>
              <a:rPr lang="en-IE" sz="2400" dirty="0">
                <a:latin typeface="+mj-lt"/>
              </a:rPr>
              <a:t> se</a:t>
            </a:r>
            <a:r>
              <a:rPr lang="hr-HR" sz="2400" dirty="0">
                <a:latin typeface="+mj-lt"/>
              </a:rPr>
              <a:t> </a:t>
            </a:r>
            <a:r>
              <a:rPr lang="en-IE" sz="2400" dirty="0" err="1">
                <a:latin typeface="+mj-lt"/>
              </a:rPr>
              <a:t>zaustavlja</a:t>
            </a:r>
            <a:r>
              <a:rPr lang="en-IE" sz="2400" dirty="0">
                <a:latin typeface="+mj-lt"/>
              </a:rPr>
              <a:t> </a:t>
            </a:r>
            <a:r>
              <a:rPr lang="en-IE" sz="2400" dirty="0" err="1">
                <a:latin typeface="+mj-lt"/>
              </a:rPr>
              <a:t>unutar</a:t>
            </a:r>
            <a:r>
              <a:rPr lang="en-IE" sz="2400" dirty="0">
                <a:latin typeface="+mj-lt"/>
              </a:rPr>
              <a:t> </a:t>
            </a:r>
            <a:r>
              <a:rPr lang="en-IE" sz="2400" dirty="0" err="1">
                <a:latin typeface="+mj-lt"/>
              </a:rPr>
              <a:t>krošnje</a:t>
            </a:r>
            <a:r>
              <a:rPr lang="en-IE" sz="2400" dirty="0">
                <a:latin typeface="+mj-lt"/>
              </a:rPr>
              <a:t>, </a:t>
            </a:r>
            <a:r>
              <a:rPr lang="en-IE" sz="2400" dirty="0" err="1">
                <a:latin typeface="+mj-lt"/>
              </a:rPr>
              <a:t>ostatak</a:t>
            </a:r>
            <a:r>
              <a:rPr lang="en-IE" sz="2400" dirty="0">
                <a:latin typeface="+mj-lt"/>
              </a:rPr>
              <a:t> </a:t>
            </a:r>
            <a:r>
              <a:rPr lang="en-IE" sz="2400" dirty="0" err="1">
                <a:latin typeface="+mj-lt"/>
              </a:rPr>
              <a:t>kiše</a:t>
            </a:r>
            <a:r>
              <a:rPr lang="en-IE" sz="2400" dirty="0">
                <a:latin typeface="+mj-lt"/>
              </a:rPr>
              <a:t> pada </a:t>
            </a:r>
            <a:r>
              <a:rPr lang="en-IE" sz="2400" dirty="0" err="1">
                <a:latin typeface="+mj-lt"/>
              </a:rPr>
              <a:t>na</a:t>
            </a:r>
            <a:r>
              <a:rPr lang="en-IE" sz="2400" dirty="0">
                <a:latin typeface="+mj-lt"/>
              </a:rPr>
              <a:t> </a:t>
            </a:r>
            <a:r>
              <a:rPr lang="hr-HR" sz="2400" dirty="0" err="1">
                <a:latin typeface="+mj-lt"/>
              </a:rPr>
              <a:t>š</a:t>
            </a:r>
            <a:r>
              <a:rPr lang="en-IE" sz="2400" dirty="0" err="1">
                <a:latin typeface="+mj-lt"/>
              </a:rPr>
              <a:t>umsku</a:t>
            </a:r>
            <a:r>
              <a:rPr lang="en-IE" sz="2400" dirty="0">
                <a:latin typeface="+mj-lt"/>
              </a:rPr>
              <a:t> </a:t>
            </a:r>
            <a:r>
              <a:rPr lang="en-IE" sz="2400" dirty="0" err="1">
                <a:latin typeface="+mj-lt"/>
              </a:rPr>
              <a:t>prostirku</a:t>
            </a:r>
            <a:r>
              <a:rPr lang="hr-HR" sz="2400" dirty="0">
                <a:latin typeface="+mj-lt"/>
              </a:rPr>
              <a:t>,</a:t>
            </a:r>
            <a:r>
              <a:rPr lang="en-IE" sz="2400" dirty="0">
                <a:latin typeface="+mj-lt"/>
              </a:rPr>
              <a:t> </a:t>
            </a:r>
            <a:r>
              <a:rPr lang="en-IE" sz="2400" dirty="0" err="1">
                <a:latin typeface="+mj-lt"/>
              </a:rPr>
              <a:t>gdje</a:t>
            </a:r>
            <a:r>
              <a:rPr lang="en-IE" sz="2400" dirty="0">
                <a:latin typeface="+mj-lt"/>
              </a:rPr>
              <a:t> se </a:t>
            </a:r>
            <a:r>
              <a:rPr lang="en-IE" sz="2400" dirty="0" err="1">
                <a:latin typeface="+mj-lt"/>
              </a:rPr>
              <a:t>voda</a:t>
            </a:r>
            <a:r>
              <a:rPr lang="en-IE" sz="2400" dirty="0">
                <a:latin typeface="+mj-lt"/>
              </a:rPr>
              <a:t> </a:t>
            </a:r>
            <a:r>
              <a:rPr lang="en-IE" sz="2400" dirty="0" err="1">
                <a:latin typeface="+mj-lt"/>
              </a:rPr>
              <a:t>sporije</a:t>
            </a:r>
            <a:r>
              <a:rPr lang="en-IE" sz="2400" dirty="0">
                <a:latin typeface="+mj-lt"/>
              </a:rPr>
              <a:t> </a:t>
            </a:r>
            <a:r>
              <a:rPr lang="en-IE" sz="2400" dirty="0" err="1">
                <a:latin typeface="+mj-lt"/>
              </a:rPr>
              <a:t>infiltrira</a:t>
            </a:r>
            <a:r>
              <a:rPr lang="en-IE" sz="2400" dirty="0">
                <a:latin typeface="+mj-lt"/>
              </a:rPr>
              <a:t> u</a:t>
            </a:r>
            <a:r>
              <a:rPr lang="hr-HR" sz="2400" dirty="0">
                <a:latin typeface="+mj-lt"/>
              </a:rPr>
              <a:t> </a:t>
            </a:r>
            <a:r>
              <a:rPr lang="en-IE" sz="2400" dirty="0" err="1">
                <a:latin typeface="+mj-lt"/>
              </a:rPr>
              <a:t>dublje</a:t>
            </a:r>
            <a:r>
              <a:rPr lang="en-IE" sz="2400" dirty="0">
                <a:latin typeface="+mj-lt"/>
              </a:rPr>
              <a:t> </a:t>
            </a:r>
            <a:r>
              <a:rPr lang="en-IE" sz="2400" dirty="0" err="1">
                <a:latin typeface="+mj-lt"/>
              </a:rPr>
              <a:t>slojeve</a:t>
            </a:r>
            <a:r>
              <a:rPr lang="en-IE" sz="2400" dirty="0">
                <a:latin typeface="+mj-lt"/>
              </a:rPr>
              <a:t> </a:t>
            </a:r>
            <a:r>
              <a:rPr lang="en-IE" sz="2400" dirty="0" err="1">
                <a:latin typeface="+mj-lt"/>
              </a:rPr>
              <a:t>tla</a:t>
            </a:r>
            <a:r>
              <a:rPr lang="en-IE" sz="2400" dirty="0">
                <a:latin typeface="+mj-lt"/>
              </a:rPr>
              <a:t>.</a:t>
            </a:r>
          </a:p>
          <a:p>
            <a:pPr algn="just"/>
            <a:endParaRPr lang="en-I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ravokutnik 5"/>
          <p:cNvSpPr/>
          <p:nvPr/>
        </p:nvSpPr>
        <p:spPr>
          <a:xfrm>
            <a:off x="3409370" y="3429000"/>
            <a:ext cx="56872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sz="2400" b="1" dirty="0">
                <a:cs typeface="Times New Roman" panose="02020603050405020304" pitchFamily="18" charset="0"/>
              </a:rPr>
              <a:t>Š</a:t>
            </a:r>
            <a:r>
              <a:rPr lang="en-IE" sz="2400" b="1" dirty="0" err="1">
                <a:cs typeface="Times New Roman" panose="02020603050405020304" pitchFamily="18" charset="0"/>
              </a:rPr>
              <a:t>umska</a:t>
            </a:r>
            <a:r>
              <a:rPr lang="en-IE" sz="2400" b="1" dirty="0">
                <a:cs typeface="Times New Roman" panose="02020603050405020304" pitchFamily="18" charset="0"/>
              </a:rPr>
              <a:t> </a:t>
            </a:r>
            <a:r>
              <a:rPr lang="en-IE" sz="2400" b="1" dirty="0" err="1">
                <a:cs typeface="Times New Roman" panose="02020603050405020304" pitchFamily="18" charset="0"/>
              </a:rPr>
              <a:t>prostirka</a:t>
            </a:r>
            <a:r>
              <a:rPr lang="en-IE" sz="2400" b="1" dirty="0">
                <a:cs typeface="Times New Roman" panose="02020603050405020304" pitchFamily="18" charset="0"/>
              </a:rPr>
              <a:t> </a:t>
            </a:r>
            <a:r>
              <a:rPr lang="en-IE" sz="2400" dirty="0" err="1">
                <a:cs typeface="Times New Roman" panose="02020603050405020304" pitchFamily="18" charset="0"/>
              </a:rPr>
              <a:t>koja</a:t>
            </a:r>
            <a:r>
              <a:rPr lang="en-IE" sz="2400" dirty="0">
                <a:cs typeface="Times New Roman" panose="02020603050405020304" pitchFamily="18" charset="0"/>
              </a:rPr>
              <a:t> </a:t>
            </a:r>
            <a:r>
              <a:rPr lang="en-IE" sz="2400" dirty="0" err="1">
                <a:cs typeface="Times New Roman" panose="02020603050405020304" pitchFamily="18" charset="0"/>
              </a:rPr>
              <a:t>pokriva</a:t>
            </a:r>
            <a:r>
              <a:rPr lang="en-IE" sz="2400" dirty="0">
                <a:cs typeface="Times New Roman" panose="02020603050405020304" pitchFamily="18" charset="0"/>
              </a:rPr>
              <a:t> </a:t>
            </a:r>
            <a:r>
              <a:rPr lang="en-IE" sz="2400" dirty="0" err="1">
                <a:cs typeface="Times New Roman" panose="02020603050405020304" pitchFamily="18" charset="0"/>
              </a:rPr>
              <a:t>tlo</a:t>
            </a:r>
            <a:r>
              <a:rPr lang="en-IE" sz="2400" dirty="0">
                <a:cs typeface="Times New Roman" panose="02020603050405020304" pitchFamily="18" charset="0"/>
              </a:rPr>
              <a:t> </a:t>
            </a:r>
            <a:r>
              <a:rPr lang="en-IE" sz="2400" dirty="0" err="1">
                <a:cs typeface="Times New Roman" panose="02020603050405020304" pitchFamily="18" charset="0"/>
              </a:rPr>
              <a:t>važna</a:t>
            </a:r>
            <a:r>
              <a:rPr lang="en-IE" sz="2400" dirty="0">
                <a:cs typeface="Times New Roman" panose="02020603050405020304" pitchFamily="18" charset="0"/>
              </a:rPr>
              <a:t> je </a:t>
            </a:r>
            <a:r>
              <a:rPr lang="en-IE" sz="2400" dirty="0" err="1">
                <a:cs typeface="Times New Roman" panose="02020603050405020304" pitchFamily="18" charset="0"/>
              </a:rPr>
              <a:t>karika</a:t>
            </a:r>
            <a:r>
              <a:rPr lang="en-IE" sz="2400" dirty="0">
                <a:cs typeface="Times New Roman" panose="02020603050405020304" pitchFamily="18" charset="0"/>
              </a:rPr>
              <a:t> u </a:t>
            </a:r>
            <a:r>
              <a:rPr lang="en-IE" sz="2400" dirty="0" err="1">
                <a:cs typeface="Times New Roman" panose="02020603050405020304" pitchFamily="18" charset="0"/>
              </a:rPr>
              <a:t>lancu</a:t>
            </a:r>
            <a:r>
              <a:rPr lang="en-IE" sz="2400" dirty="0">
                <a:cs typeface="Times New Roman" panose="02020603050405020304" pitchFamily="18" charset="0"/>
              </a:rPr>
              <a:t> </a:t>
            </a:r>
            <a:r>
              <a:rPr lang="en-IE" sz="2400" dirty="0" err="1">
                <a:cs typeface="Times New Roman" panose="02020603050405020304" pitchFamily="18" charset="0"/>
              </a:rPr>
              <a:t>kruženja</a:t>
            </a:r>
            <a:r>
              <a:rPr lang="en-IE" sz="2400" dirty="0">
                <a:cs typeface="Times New Roman" panose="02020603050405020304" pitchFamily="18" charset="0"/>
              </a:rPr>
              <a:t> </a:t>
            </a:r>
            <a:r>
              <a:rPr lang="en-IE" sz="2400" dirty="0" err="1">
                <a:cs typeface="Times New Roman" panose="02020603050405020304" pitchFamily="18" charset="0"/>
              </a:rPr>
              <a:t>tvari</a:t>
            </a:r>
            <a:r>
              <a:rPr lang="en-IE" sz="2400" dirty="0">
                <a:cs typeface="Times New Roman" panose="02020603050405020304" pitchFamily="18" charset="0"/>
              </a:rPr>
              <a:t> u </a:t>
            </a:r>
            <a:r>
              <a:rPr lang="en-IE" sz="2400" dirty="0" err="1">
                <a:cs typeface="Times New Roman" panose="02020603050405020304" pitchFamily="18" charset="0"/>
              </a:rPr>
              <a:t>šumskom</a:t>
            </a:r>
            <a:r>
              <a:rPr lang="en-IE" sz="2400" dirty="0">
                <a:cs typeface="Times New Roman" panose="02020603050405020304" pitchFamily="18" charset="0"/>
              </a:rPr>
              <a:t> </a:t>
            </a:r>
            <a:r>
              <a:rPr lang="en-IE" sz="2400" dirty="0" err="1">
                <a:cs typeface="Times New Roman" panose="02020603050405020304" pitchFamily="18" charset="0"/>
              </a:rPr>
              <a:t>ekosustavu</a:t>
            </a:r>
            <a:r>
              <a:rPr lang="en-IE" sz="2400" dirty="0">
                <a:cs typeface="Times New Roman" panose="02020603050405020304" pitchFamily="18" charset="0"/>
              </a:rPr>
              <a:t> </a:t>
            </a:r>
            <a:r>
              <a:rPr lang="en-IE" sz="2400" dirty="0" err="1">
                <a:cs typeface="Times New Roman" panose="02020603050405020304" pitchFamily="18" charset="0"/>
              </a:rPr>
              <a:t>te</a:t>
            </a:r>
            <a:r>
              <a:rPr lang="en-IE" sz="2400" dirty="0">
                <a:cs typeface="Times New Roman" panose="02020603050405020304" pitchFamily="18" charset="0"/>
              </a:rPr>
              <a:t> </a:t>
            </a:r>
            <a:r>
              <a:rPr lang="en-IE" sz="2400" dirty="0" err="1">
                <a:cs typeface="Times New Roman" panose="02020603050405020304" pitchFamily="18" charset="0"/>
              </a:rPr>
              <a:t>ima</a:t>
            </a:r>
            <a:r>
              <a:rPr lang="en-IE" sz="2400" dirty="0">
                <a:cs typeface="Times New Roman" panose="02020603050405020304" pitchFamily="18" charset="0"/>
              </a:rPr>
              <a:t> </a:t>
            </a:r>
            <a:r>
              <a:rPr lang="en-IE" sz="2400" dirty="0" err="1">
                <a:cs typeface="Times New Roman" panose="02020603050405020304" pitchFamily="18" charset="0"/>
              </a:rPr>
              <a:t>značajnu</a:t>
            </a:r>
            <a:r>
              <a:rPr lang="en-IE" sz="2400" dirty="0">
                <a:cs typeface="Times New Roman" panose="02020603050405020304" pitchFamily="18" charset="0"/>
              </a:rPr>
              <a:t> </a:t>
            </a:r>
            <a:r>
              <a:rPr lang="en-IE" sz="2400" dirty="0" err="1">
                <a:cs typeface="Times New Roman" panose="02020603050405020304" pitchFamily="18" charset="0"/>
              </a:rPr>
              <a:t>ulogu</a:t>
            </a:r>
            <a:r>
              <a:rPr lang="en-IE" sz="2400" dirty="0">
                <a:cs typeface="Times New Roman" panose="02020603050405020304" pitchFamily="18" charset="0"/>
              </a:rPr>
              <a:t> u </a:t>
            </a:r>
            <a:r>
              <a:rPr lang="en-IE" sz="2400" dirty="0" err="1">
                <a:cs typeface="Times New Roman" panose="02020603050405020304" pitchFamily="18" charset="0"/>
              </a:rPr>
              <a:t>puferiranju</a:t>
            </a:r>
            <a:r>
              <a:rPr lang="en-IE" sz="2400" dirty="0">
                <a:cs typeface="Times New Roman" panose="02020603050405020304" pitchFamily="18" charset="0"/>
              </a:rPr>
              <a:t> pH-</a:t>
            </a:r>
            <a:r>
              <a:rPr lang="en-IE" sz="2400" dirty="0" err="1">
                <a:cs typeface="Times New Roman" panose="02020603050405020304" pitchFamily="18" charset="0"/>
              </a:rPr>
              <a:t>vrijednosti</a:t>
            </a:r>
            <a:r>
              <a:rPr lang="en-IE" sz="2400" dirty="0">
                <a:cs typeface="Times New Roman" panose="02020603050405020304" pitchFamily="18" charset="0"/>
              </a:rPr>
              <a:t> </a:t>
            </a:r>
            <a:r>
              <a:rPr lang="en-IE" sz="2400" dirty="0" err="1">
                <a:cs typeface="Times New Roman" panose="02020603050405020304" pitchFamily="18" charset="0"/>
              </a:rPr>
              <a:t>tla</a:t>
            </a:r>
            <a:r>
              <a:rPr lang="en-IE" sz="2400" dirty="0">
                <a:cs typeface="Times New Roman" panose="02020603050405020304" pitchFamily="18" charset="0"/>
              </a:rPr>
              <a:t>, </a:t>
            </a:r>
            <a:r>
              <a:rPr lang="en-IE" sz="2400" dirty="0" err="1">
                <a:cs typeface="Times New Roman" panose="02020603050405020304" pitchFamily="18" charset="0"/>
              </a:rPr>
              <a:t>kapacitetu</a:t>
            </a:r>
            <a:r>
              <a:rPr lang="en-IE" sz="2400" dirty="0">
                <a:cs typeface="Times New Roman" panose="02020603050405020304" pitchFamily="18" charset="0"/>
              </a:rPr>
              <a:t> </a:t>
            </a:r>
            <a:r>
              <a:rPr lang="en-IE" sz="2400" dirty="0" err="1">
                <a:cs typeface="Times New Roman" panose="02020603050405020304" pitchFamily="18" charset="0"/>
              </a:rPr>
              <a:t>adsorpcije</a:t>
            </a:r>
            <a:r>
              <a:rPr lang="en-IE" sz="2400" dirty="0">
                <a:cs typeface="Times New Roman" panose="02020603050405020304" pitchFamily="18" charset="0"/>
              </a:rPr>
              <a:t>, </a:t>
            </a:r>
            <a:r>
              <a:rPr lang="en-IE" sz="2400" dirty="0" err="1">
                <a:cs typeface="Times New Roman" panose="02020603050405020304" pitchFamily="18" charset="0"/>
              </a:rPr>
              <a:t>vezanju</a:t>
            </a:r>
            <a:r>
              <a:rPr lang="en-IE" sz="2400" dirty="0">
                <a:cs typeface="Times New Roman" panose="02020603050405020304" pitchFamily="18" charset="0"/>
              </a:rPr>
              <a:t> </a:t>
            </a:r>
            <a:r>
              <a:rPr lang="en-IE" sz="2400" dirty="0" err="1">
                <a:cs typeface="Times New Roman" panose="02020603050405020304" pitchFamily="18" charset="0"/>
              </a:rPr>
              <a:t>iona</a:t>
            </a:r>
            <a:r>
              <a:rPr lang="hr-HR" sz="2400" dirty="0">
                <a:cs typeface="Times New Roman" panose="02020603050405020304" pitchFamily="18" charset="0"/>
              </a:rPr>
              <a:t> (akumuliranju </a:t>
            </a:r>
            <a:r>
              <a:rPr lang="hr-HR" sz="2400" dirty="0" err="1">
                <a:cs typeface="Times New Roman" panose="02020603050405020304" pitchFamily="18" charset="0"/>
              </a:rPr>
              <a:t>hraniva</a:t>
            </a:r>
            <a:r>
              <a:rPr lang="hr-HR" sz="2400" dirty="0">
                <a:cs typeface="Times New Roman" panose="02020603050405020304" pitchFamily="18" charset="0"/>
              </a:rPr>
              <a:t> i štetnih tvari) i dr.</a:t>
            </a:r>
            <a:r>
              <a:rPr lang="en-IE" sz="2400" dirty="0">
                <a:cs typeface="Times New Roman" panose="02020603050405020304" pitchFamily="18" charset="0"/>
              </a:rPr>
              <a:t> 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cxnSp>
        <p:nvCxnSpPr>
          <p:cNvPr id="19" name="Kutni poveznik 18"/>
          <p:cNvCxnSpPr/>
          <p:nvPr/>
        </p:nvCxnSpPr>
        <p:spPr>
          <a:xfrm>
            <a:off x="2877404" y="5477884"/>
            <a:ext cx="464883" cy="126014"/>
          </a:xfrm>
          <a:prstGeom prst="bentConnector3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avokutnik 8"/>
          <p:cNvSpPr/>
          <p:nvPr/>
        </p:nvSpPr>
        <p:spPr>
          <a:xfrm>
            <a:off x="3449007" y="5712055"/>
            <a:ext cx="52467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r-HR" altLang="ko-KR" sz="2400" b="1" dirty="0">
                <a:cs typeface="Times New Roman" panose="02020603050405020304" pitchFamily="18" charset="0"/>
              </a:rPr>
              <a:t>Š</a:t>
            </a:r>
            <a:r>
              <a:rPr lang="en-IE" altLang="ko-KR" sz="2400" b="1" dirty="0" err="1">
                <a:cs typeface="Times New Roman" panose="02020603050405020304" pitchFamily="18" charset="0"/>
              </a:rPr>
              <a:t>uma</a:t>
            </a:r>
            <a:r>
              <a:rPr lang="en-IE" altLang="ko-KR" sz="2400" b="1" dirty="0">
                <a:cs typeface="Times New Roman" panose="02020603050405020304" pitchFamily="18" charset="0"/>
              </a:rPr>
              <a:t> </a:t>
            </a:r>
            <a:r>
              <a:rPr lang="en-IE" altLang="ko-KR" sz="2400" b="1" dirty="0" err="1">
                <a:cs typeface="Times New Roman" panose="02020603050405020304" pitchFamily="18" charset="0"/>
              </a:rPr>
              <a:t>kao</a:t>
            </a:r>
            <a:r>
              <a:rPr lang="en-IE" altLang="ko-KR" sz="2400" b="1" dirty="0">
                <a:cs typeface="Times New Roman" panose="02020603050405020304" pitchFamily="18" charset="0"/>
              </a:rPr>
              <a:t> filter </a:t>
            </a:r>
            <a:r>
              <a:rPr lang="en-IE" altLang="ko-KR" sz="2400" dirty="0" err="1">
                <a:cs typeface="Times New Roman" panose="02020603050405020304" pitchFamily="18" charset="0"/>
              </a:rPr>
              <a:t>pobolj</a:t>
            </a:r>
            <a:r>
              <a:rPr lang="hr-HR" altLang="ko-KR" sz="2400" dirty="0">
                <a:cs typeface="Times New Roman" panose="02020603050405020304" pitchFamily="18" charset="0"/>
              </a:rPr>
              <a:t>š</a:t>
            </a:r>
            <a:r>
              <a:rPr lang="en-IE" altLang="ko-KR" sz="2400" dirty="0" err="1">
                <a:cs typeface="Times New Roman" panose="02020603050405020304" pitchFamily="18" charset="0"/>
              </a:rPr>
              <a:t>ava</a:t>
            </a:r>
            <a:r>
              <a:rPr lang="en-IE" altLang="ko-KR" sz="2400" dirty="0">
                <a:cs typeface="Times New Roman" panose="02020603050405020304" pitchFamily="18" charset="0"/>
              </a:rPr>
              <a:t> </a:t>
            </a:r>
            <a:r>
              <a:rPr lang="en-IE" altLang="ko-KR" sz="2400" dirty="0" err="1">
                <a:cs typeface="Times New Roman" panose="02020603050405020304" pitchFamily="18" charset="0"/>
              </a:rPr>
              <a:t>kvalitetu</a:t>
            </a:r>
            <a:r>
              <a:rPr lang="en-IE" altLang="ko-KR" sz="2400" dirty="0">
                <a:cs typeface="Times New Roman" panose="02020603050405020304" pitchFamily="18" charset="0"/>
              </a:rPr>
              <a:t> </a:t>
            </a:r>
            <a:r>
              <a:rPr lang="en-IE" altLang="ko-KR" sz="2400" dirty="0" err="1">
                <a:cs typeface="Times New Roman" panose="02020603050405020304" pitchFamily="18" charset="0"/>
              </a:rPr>
              <a:t>povr</a:t>
            </a:r>
            <a:r>
              <a:rPr lang="hr-HR" altLang="ko-KR" sz="2400" dirty="0">
                <a:cs typeface="Times New Roman" panose="02020603050405020304" pitchFamily="18" charset="0"/>
              </a:rPr>
              <a:t>š</a:t>
            </a:r>
            <a:r>
              <a:rPr lang="en-IE" altLang="ko-KR" sz="2400" dirty="0" err="1">
                <a:cs typeface="Times New Roman" panose="02020603050405020304" pitchFamily="18" charset="0"/>
              </a:rPr>
              <a:t>inskih</a:t>
            </a:r>
            <a:r>
              <a:rPr lang="en-IE" altLang="ko-KR" sz="2400" dirty="0">
                <a:cs typeface="Times New Roman" panose="02020603050405020304" pitchFamily="18" charset="0"/>
              </a:rPr>
              <a:t> </a:t>
            </a:r>
            <a:r>
              <a:rPr lang="en-IE" altLang="ko-KR" sz="2400" dirty="0" err="1">
                <a:cs typeface="Times New Roman" panose="02020603050405020304" pitchFamily="18" charset="0"/>
              </a:rPr>
              <a:t>i</a:t>
            </a:r>
            <a:r>
              <a:rPr lang="en-IE" altLang="ko-KR" sz="2400" dirty="0">
                <a:cs typeface="Times New Roman" panose="02020603050405020304" pitchFamily="18" charset="0"/>
              </a:rPr>
              <a:t> </a:t>
            </a:r>
            <a:r>
              <a:rPr lang="en-IE" altLang="ko-KR" sz="2400" dirty="0" err="1">
                <a:cs typeface="Times New Roman" panose="02020603050405020304" pitchFamily="18" charset="0"/>
              </a:rPr>
              <a:t>podzemnih</a:t>
            </a:r>
            <a:r>
              <a:rPr lang="en-IE" altLang="ko-KR" sz="2400" dirty="0">
                <a:cs typeface="Times New Roman" panose="02020603050405020304" pitchFamily="18" charset="0"/>
              </a:rPr>
              <a:t> </a:t>
            </a:r>
            <a:r>
              <a:rPr lang="en-IE" altLang="ko-KR" sz="2400" dirty="0" err="1">
                <a:cs typeface="Times New Roman" panose="02020603050405020304" pitchFamily="18" charset="0"/>
              </a:rPr>
              <a:t>voda</a:t>
            </a:r>
            <a:r>
              <a:rPr lang="en-IE" altLang="ko-KR" sz="2400" dirty="0">
                <a:cs typeface="Times New Roman" panose="02020603050405020304" pitchFamily="18" charset="0"/>
              </a:rPr>
              <a:t>.</a:t>
            </a:r>
            <a:endParaRPr lang="hr-HR" altLang="ko-KR" sz="2400" dirty="0">
              <a:cs typeface="Times New Roman" panose="02020603050405020304" pitchFamily="18" charset="0"/>
            </a:endParaRPr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98825" y="2596489"/>
            <a:ext cx="4291474" cy="286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76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DD96E9-5D26-425A-8AB5-C6A98707BE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E" altLang="ko-KR" sz="5400" b="1" dirty="0" err="1">
                <a:cs typeface="Arial" pitchFamily="34" charset="0"/>
              </a:rPr>
              <a:t>Kako</a:t>
            </a:r>
            <a:r>
              <a:rPr lang="en-IE" altLang="ko-KR" sz="5400" b="1" dirty="0">
                <a:cs typeface="Arial" pitchFamily="34" charset="0"/>
              </a:rPr>
              <a:t> </a:t>
            </a:r>
            <a:r>
              <a:rPr lang="hr-HR" altLang="ko-KR" b="1" dirty="0" err="1"/>
              <a:t>š</a:t>
            </a:r>
            <a:r>
              <a:rPr lang="en-IE" altLang="ko-KR" sz="5400" b="1" dirty="0" err="1">
                <a:cs typeface="Arial" pitchFamily="34" charset="0"/>
              </a:rPr>
              <a:t>uma</a:t>
            </a:r>
            <a:r>
              <a:rPr lang="en-IE" altLang="ko-KR" sz="5400" b="1" dirty="0">
                <a:cs typeface="Arial" pitchFamily="34" charset="0"/>
              </a:rPr>
              <a:t> </a:t>
            </a:r>
            <a:r>
              <a:rPr lang="en-IE" altLang="ko-KR" sz="5400" b="1" dirty="0" err="1">
                <a:cs typeface="Arial" pitchFamily="34" charset="0"/>
              </a:rPr>
              <a:t>utje</a:t>
            </a:r>
            <a:r>
              <a:rPr lang="hr-HR" altLang="ko-KR" sz="5400" b="1" dirty="0">
                <a:cs typeface="Arial" pitchFamily="34" charset="0"/>
              </a:rPr>
              <a:t>č</a:t>
            </a:r>
            <a:r>
              <a:rPr lang="en-IE" altLang="ko-KR" sz="5400" b="1" dirty="0">
                <a:cs typeface="Arial" pitchFamily="34" charset="0"/>
              </a:rPr>
              <a:t>e </a:t>
            </a:r>
            <a:r>
              <a:rPr lang="en-IE" altLang="ko-KR" sz="5400" b="1" dirty="0" err="1">
                <a:cs typeface="Arial" pitchFamily="34" charset="0"/>
              </a:rPr>
              <a:t>na</a:t>
            </a:r>
            <a:r>
              <a:rPr lang="en-IE" altLang="ko-KR" sz="5400" b="1" dirty="0">
                <a:cs typeface="Arial" pitchFamily="34" charset="0"/>
              </a:rPr>
              <a:t> </a:t>
            </a:r>
            <a:r>
              <a:rPr lang="en-IE" altLang="ko-KR" sz="5400" b="1" dirty="0" err="1">
                <a:cs typeface="Arial" pitchFamily="34" charset="0"/>
              </a:rPr>
              <a:t>tlo</a:t>
            </a:r>
            <a:r>
              <a:rPr lang="en-IE" altLang="ko-KR" sz="5400" b="1" dirty="0">
                <a:cs typeface="Arial" pitchFamily="34" charset="0"/>
              </a:rPr>
              <a:t> </a:t>
            </a:r>
            <a:r>
              <a:rPr lang="en-IE" altLang="ko-KR" sz="5400" b="1" dirty="0" err="1">
                <a:cs typeface="Arial" pitchFamily="34" charset="0"/>
              </a:rPr>
              <a:t>i</a:t>
            </a:r>
            <a:r>
              <a:rPr lang="en-IE" altLang="ko-KR" sz="5400" b="1" dirty="0">
                <a:cs typeface="Arial" pitchFamily="34" charset="0"/>
              </a:rPr>
              <a:t> </a:t>
            </a:r>
            <a:r>
              <a:rPr lang="en-IE" altLang="ko-KR" sz="5400" b="1" dirty="0" err="1">
                <a:cs typeface="Arial" pitchFamily="34" charset="0"/>
              </a:rPr>
              <a:t>vodu</a:t>
            </a:r>
            <a:r>
              <a:rPr lang="hr-HR" altLang="ko-KR" sz="5400" b="1" dirty="0">
                <a:cs typeface="Arial" pitchFamily="34" charset="0"/>
              </a:rPr>
              <a:t>?</a:t>
            </a:r>
            <a:endParaRPr lang="en-IE" sz="5400" dirty="0"/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8CADCEC7-E7C2-4021-89C3-6B2F427CC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8771" y="1656689"/>
            <a:ext cx="4170529" cy="43924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211BCCA1-30BF-4EA1-9E33-3C7FAE948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647" y="1628800"/>
            <a:ext cx="4088752" cy="43924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979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9" y="-695638"/>
            <a:ext cx="9144000" cy="7551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zervirano mjesto teksta 1"/>
          <p:cNvSpPr txBox="1">
            <a:spLocks/>
          </p:cNvSpPr>
          <p:nvPr/>
        </p:nvSpPr>
        <p:spPr>
          <a:xfrm>
            <a:off x="251520" y="188640"/>
            <a:ext cx="8679898" cy="72424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Gdje si ti u cijeloj ovoj priči?</a:t>
            </a:r>
          </a:p>
        </p:txBody>
      </p:sp>
    </p:spTree>
    <p:extLst>
      <p:ext uri="{BB962C8B-B14F-4D97-AF65-F5344CB8AC3E}">
        <p14:creationId xmlns:p14="http://schemas.microsoft.com/office/powerpoint/2010/main" val="3544095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599" y="-126776"/>
            <a:ext cx="10477164" cy="6984776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1565667" y="476672"/>
            <a:ext cx="5688632" cy="76944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Hvala</a:t>
            </a:r>
            <a:r>
              <a:rPr lang="hr-HR" sz="4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na pozornosti</a:t>
            </a:r>
            <a:r>
              <a:rPr lang="en-US" sz="44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!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358" y="6261457"/>
            <a:ext cx="880007" cy="38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0583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2">
            <a:extLst>
              <a:ext uri="{FF2B5EF4-FFF2-40B4-BE49-F238E27FC236}">
                <a16:creationId xmlns:a16="http://schemas.microsoft.com/office/drawing/2014/main" id="{ABED01B8-8E17-4D91-9262-A8D240D1E9DA}"/>
              </a:ext>
            </a:extLst>
          </p:cNvPr>
          <p:cNvGrpSpPr/>
          <p:nvPr/>
        </p:nvGrpSpPr>
        <p:grpSpPr>
          <a:xfrm>
            <a:off x="4020939" y="753695"/>
            <a:ext cx="5095582" cy="712427"/>
            <a:chOff x="5511873" y="953392"/>
            <a:chExt cx="6199481" cy="922730"/>
          </a:xfrm>
        </p:grpSpPr>
        <p:sp>
          <p:nvSpPr>
            <p:cNvPr id="5" name="Rectangle: Rounded Corners 22">
              <a:extLst>
                <a:ext uri="{FF2B5EF4-FFF2-40B4-BE49-F238E27FC236}">
                  <a16:creationId xmlns:a16="http://schemas.microsoft.com/office/drawing/2014/main" id="{D5EBE74C-98B9-4559-ADB8-3FC7F225DDF8}"/>
                </a:ext>
              </a:extLst>
            </p:cNvPr>
            <p:cNvSpPr/>
            <p:nvPr/>
          </p:nvSpPr>
          <p:spPr>
            <a:xfrm>
              <a:off x="5512777" y="953392"/>
              <a:ext cx="6198577" cy="922730"/>
            </a:xfrm>
            <a:prstGeom prst="roundRect">
              <a:avLst>
                <a:gd name="adj" fmla="val 50000"/>
              </a:avLst>
            </a:prstGeom>
            <a:solidFill>
              <a:srgbClr val="5AAE4C">
                <a:alpha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</a:endParaRPr>
            </a:p>
          </p:txBody>
        </p:sp>
        <p:sp>
          <p:nvSpPr>
            <p:cNvPr id="6" name="Oval 23">
              <a:extLst>
                <a:ext uri="{FF2B5EF4-FFF2-40B4-BE49-F238E27FC236}">
                  <a16:creationId xmlns:a16="http://schemas.microsoft.com/office/drawing/2014/main" id="{A36A7029-971D-4D6F-B5BD-358F738A8B01}"/>
                </a:ext>
              </a:extLst>
            </p:cNvPr>
            <p:cNvSpPr/>
            <p:nvPr/>
          </p:nvSpPr>
          <p:spPr>
            <a:xfrm>
              <a:off x="5595679" y="994406"/>
              <a:ext cx="813495" cy="813495"/>
            </a:xfrm>
            <a:prstGeom prst="ellipse">
              <a:avLst/>
            </a:prstGeom>
            <a:solidFill>
              <a:sysClr val="window" lastClr="FFFFFF">
                <a:alpha val="7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</a:endParaRPr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77D6DE65-1AF1-4A99-9D15-C799129B4A03}"/>
                </a:ext>
              </a:extLst>
            </p:cNvPr>
            <p:cNvSpPr txBox="1"/>
            <p:nvPr/>
          </p:nvSpPr>
          <p:spPr>
            <a:xfrm>
              <a:off x="6428156" y="1155647"/>
              <a:ext cx="5205195" cy="518219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IE" sz="2000" b="1" dirty="0">
                  <a:latin typeface="+mj-lt"/>
                  <a:ea typeface="Calibri" panose="020F0502020204030204" pitchFamily="34" charset="0"/>
                </a:rPr>
                <a:t>M</a:t>
              </a:r>
              <a:r>
                <a:rPr lang="hr-HR" sz="2000" b="1" dirty="0">
                  <a:effectLst/>
                  <a:latin typeface="+mj-lt"/>
                  <a:ea typeface="Calibri" panose="020F0502020204030204" pitchFamily="34" charset="0"/>
                </a:rPr>
                <a:t>edite</a:t>
              </a:r>
              <a:r>
                <a:rPr lang="en-IE" sz="2000" b="1" dirty="0">
                  <a:effectLst/>
                  <a:latin typeface="+mj-lt"/>
                  <a:ea typeface="Calibri" panose="020F0502020204030204" pitchFamily="34" charset="0"/>
                </a:rPr>
                <a:t>ran</a:t>
              </a:r>
              <a:endParaRPr lang="hr-HR" altLang="ko-KR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555A511D-4D21-45C0-9399-69A154618D6E}"/>
                </a:ext>
              </a:extLst>
            </p:cNvPr>
            <p:cNvSpPr txBox="1"/>
            <p:nvPr/>
          </p:nvSpPr>
          <p:spPr>
            <a:xfrm>
              <a:off x="5511873" y="1091591"/>
              <a:ext cx="981107" cy="646331"/>
            </a:xfrm>
            <a:prstGeom prst="rect">
              <a:avLst/>
            </a:prstGeom>
            <a:noFill/>
          </p:spPr>
          <p:txBody>
            <a:bodyPr wrap="square" lIns="108000" rIns="108000" rtlCol="0" anchor="ctr">
              <a:spAutoFit/>
            </a:bodyPr>
            <a:lstStyle/>
            <a:p>
              <a:pPr algn="ctr"/>
              <a:r>
                <a:rPr lang="en-US" altLang="ko-KR" sz="36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Arial Unicode MS"/>
                  <a:cs typeface="Arial" pitchFamily="34" charset="0"/>
                </a:rPr>
                <a:t>01</a:t>
              </a:r>
              <a:endParaRPr lang="ko-KR" altLang="en-US" sz="36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grpSp>
        <p:nvGrpSpPr>
          <p:cNvPr id="11" name="Group 33">
            <a:extLst>
              <a:ext uri="{FF2B5EF4-FFF2-40B4-BE49-F238E27FC236}">
                <a16:creationId xmlns:a16="http://schemas.microsoft.com/office/drawing/2014/main" id="{1CD81248-FC73-4AB2-B8D9-DB917F63AC1A}"/>
              </a:ext>
            </a:extLst>
          </p:cNvPr>
          <p:cNvGrpSpPr/>
          <p:nvPr/>
        </p:nvGrpSpPr>
        <p:grpSpPr>
          <a:xfrm>
            <a:off x="4033463" y="2035043"/>
            <a:ext cx="5102723" cy="646032"/>
            <a:chOff x="5511873" y="953391"/>
            <a:chExt cx="6199481" cy="922730"/>
          </a:xfrm>
        </p:grpSpPr>
        <p:sp>
          <p:nvSpPr>
            <p:cNvPr id="12" name="Rectangle: Rounded Corners 34">
              <a:extLst>
                <a:ext uri="{FF2B5EF4-FFF2-40B4-BE49-F238E27FC236}">
                  <a16:creationId xmlns:a16="http://schemas.microsoft.com/office/drawing/2014/main" id="{59694A3B-DEB1-4528-AC02-637792169F49}"/>
                </a:ext>
              </a:extLst>
            </p:cNvPr>
            <p:cNvSpPr/>
            <p:nvPr/>
          </p:nvSpPr>
          <p:spPr>
            <a:xfrm>
              <a:off x="5512777" y="953391"/>
              <a:ext cx="6198577" cy="922730"/>
            </a:xfrm>
            <a:prstGeom prst="roundRect">
              <a:avLst>
                <a:gd name="adj" fmla="val 50000"/>
              </a:avLst>
            </a:prstGeom>
            <a:solidFill>
              <a:srgbClr val="5AAE4C">
                <a:alpha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</a:endParaRPr>
            </a:p>
          </p:txBody>
        </p:sp>
        <p:sp>
          <p:nvSpPr>
            <p:cNvPr id="13" name="Oval 35">
              <a:extLst>
                <a:ext uri="{FF2B5EF4-FFF2-40B4-BE49-F238E27FC236}">
                  <a16:creationId xmlns:a16="http://schemas.microsoft.com/office/drawing/2014/main" id="{09B77A18-D0B0-4E5E-A44C-036B0708DE35}"/>
                </a:ext>
              </a:extLst>
            </p:cNvPr>
            <p:cNvSpPr/>
            <p:nvPr/>
          </p:nvSpPr>
          <p:spPr>
            <a:xfrm>
              <a:off x="5595679" y="994406"/>
              <a:ext cx="813495" cy="813495"/>
            </a:xfrm>
            <a:prstGeom prst="ellipse">
              <a:avLst/>
            </a:prstGeom>
            <a:solidFill>
              <a:sysClr val="window" lastClr="FFFFFF">
                <a:alpha val="7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</a:endParaRPr>
            </a:p>
          </p:txBody>
        </p:sp>
        <p:sp>
          <p:nvSpPr>
            <p:cNvPr id="17" name="TextBox 39">
              <a:extLst>
                <a:ext uri="{FF2B5EF4-FFF2-40B4-BE49-F238E27FC236}">
                  <a16:creationId xmlns:a16="http://schemas.microsoft.com/office/drawing/2014/main" id="{08302C26-D61F-4E8C-92C7-0DBBDB45314C}"/>
                </a:ext>
              </a:extLst>
            </p:cNvPr>
            <p:cNvSpPr txBox="1"/>
            <p:nvPr/>
          </p:nvSpPr>
          <p:spPr>
            <a:xfrm>
              <a:off x="6347823" y="1129017"/>
              <a:ext cx="4861296" cy="571479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IE" altLang="ko-KR" sz="2000" b="1" dirty="0" err="1">
                  <a:latin typeface="+mj-lt"/>
                  <a:cs typeface="Times New Roman" panose="02020603050405020304" pitchFamily="18" charset="0"/>
                </a:rPr>
                <a:t>Vegetacija</a:t>
              </a:r>
              <a:r>
                <a:rPr lang="en-IE" altLang="ko-KR" sz="2000" b="1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IE" altLang="ko-KR" sz="2000" b="1" dirty="0" err="1">
                  <a:latin typeface="+mj-lt"/>
                  <a:cs typeface="Times New Roman" panose="02020603050405020304" pitchFamily="18" charset="0"/>
                </a:rPr>
                <a:t>i</a:t>
              </a:r>
              <a:r>
                <a:rPr lang="en-IE" altLang="ko-KR" sz="2000" b="1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IE" altLang="ko-KR" sz="2000" b="1" dirty="0" err="1">
                  <a:latin typeface="+mj-lt"/>
                  <a:cs typeface="Times New Roman" panose="02020603050405020304" pitchFamily="18" charset="0"/>
                </a:rPr>
                <a:t>tlo</a:t>
              </a:r>
              <a:endParaRPr lang="hr-HR" altLang="ko-KR" sz="2000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37">
              <a:extLst>
                <a:ext uri="{FF2B5EF4-FFF2-40B4-BE49-F238E27FC236}">
                  <a16:creationId xmlns:a16="http://schemas.microsoft.com/office/drawing/2014/main" id="{8E90CDD3-E2E6-4D2A-B316-BDE79E345C73}"/>
                </a:ext>
              </a:extLst>
            </p:cNvPr>
            <p:cNvSpPr txBox="1"/>
            <p:nvPr/>
          </p:nvSpPr>
          <p:spPr>
            <a:xfrm>
              <a:off x="5511873" y="1091591"/>
              <a:ext cx="981107" cy="646330"/>
            </a:xfrm>
            <a:prstGeom prst="rect">
              <a:avLst/>
            </a:prstGeom>
            <a:noFill/>
          </p:spPr>
          <p:txBody>
            <a:bodyPr wrap="square" lIns="108000" rIns="108000" rtlCol="0" anchor="ctr">
              <a:spAutoFit/>
            </a:bodyPr>
            <a:lstStyle/>
            <a:p>
              <a:pPr algn="ctr"/>
              <a:r>
                <a:rPr lang="en-US" altLang="ko-KR" sz="36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Arial Unicode MS"/>
                  <a:cs typeface="Arial" pitchFamily="34" charset="0"/>
                </a:rPr>
                <a:t>02</a:t>
              </a:r>
              <a:endParaRPr lang="ko-KR" altLang="en-US" sz="36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grpSp>
        <p:nvGrpSpPr>
          <p:cNvPr id="18" name="Group 40">
            <a:extLst>
              <a:ext uri="{FF2B5EF4-FFF2-40B4-BE49-F238E27FC236}">
                <a16:creationId xmlns:a16="http://schemas.microsoft.com/office/drawing/2014/main" id="{12B6DE60-A719-4C5E-A2AE-229F5CE189A6}"/>
              </a:ext>
            </a:extLst>
          </p:cNvPr>
          <p:cNvGrpSpPr/>
          <p:nvPr/>
        </p:nvGrpSpPr>
        <p:grpSpPr>
          <a:xfrm>
            <a:off x="4015103" y="3345545"/>
            <a:ext cx="5947131" cy="1019559"/>
            <a:chOff x="5511873" y="953392"/>
            <a:chExt cx="7237621" cy="922730"/>
          </a:xfrm>
        </p:grpSpPr>
        <p:sp>
          <p:nvSpPr>
            <p:cNvPr id="19" name="Rectangle: Rounded Corners 41">
              <a:extLst>
                <a:ext uri="{FF2B5EF4-FFF2-40B4-BE49-F238E27FC236}">
                  <a16:creationId xmlns:a16="http://schemas.microsoft.com/office/drawing/2014/main" id="{31DDF0E1-E4E1-44B8-A7CD-0CD12E1C9F9A}"/>
                </a:ext>
              </a:extLst>
            </p:cNvPr>
            <p:cNvSpPr/>
            <p:nvPr/>
          </p:nvSpPr>
          <p:spPr>
            <a:xfrm>
              <a:off x="5512777" y="953392"/>
              <a:ext cx="6198577" cy="922730"/>
            </a:xfrm>
            <a:prstGeom prst="roundRect">
              <a:avLst>
                <a:gd name="adj" fmla="val 50000"/>
              </a:avLst>
            </a:prstGeom>
            <a:solidFill>
              <a:srgbClr val="5AAE4C">
                <a:alpha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</a:endParaRPr>
            </a:p>
          </p:txBody>
        </p:sp>
        <p:sp>
          <p:nvSpPr>
            <p:cNvPr id="20" name="Oval 42">
              <a:extLst>
                <a:ext uri="{FF2B5EF4-FFF2-40B4-BE49-F238E27FC236}">
                  <a16:creationId xmlns:a16="http://schemas.microsoft.com/office/drawing/2014/main" id="{6D8218E6-E7D3-48A7-81D6-8A5DAB257F3D}"/>
                </a:ext>
              </a:extLst>
            </p:cNvPr>
            <p:cNvSpPr/>
            <p:nvPr/>
          </p:nvSpPr>
          <p:spPr>
            <a:xfrm>
              <a:off x="5595679" y="994406"/>
              <a:ext cx="813495" cy="813495"/>
            </a:xfrm>
            <a:prstGeom prst="ellipse">
              <a:avLst/>
            </a:prstGeom>
            <a:solidFill>
              <a:sysClr val="window" lastClr="FFFFFF">
                <a:alpha val="7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</a:endParaRPr>
            </a:p>
          </p:txBody>
        </p:sp>
        <p:sp>
          <p:nvSpPr>
            <p:cNvPr id="24" name="TextBox 46">
              <a:extLst>
                <a:ext uri="{FF2B5EF4-FFF2-40B4-BE49-F238E27FC236}">
                  <a16:creationId xmlns:a16="http://schemas.microsoft.com/office/drawing/2014/main" id="{FF4317B9-8199-4FCE-B02B-3FE302D5E312}"/>
                </a:ext>
              </a:extLst>
            </p:cNvPr>
            <p:cNvSpPr txBox="1"/>
            <p:nvPr/>
          </p:nvSpPr>
          <p:spPr>
            <a:xfrm>
              <a:off x="5618165" y="1167244"/>
              <a:ext cx="7131329" cy="64065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IE" sz="2000" b="1" dirty="0" err="1">
                  <a:latin typeface="+mj-lt"/>
                </a:rPr>
                <a:t>Osjetljivosti</a:t>
              </a:r>
              <a:r>
                <a:rPr lang="en-IE" sz="2000" b="1" dirty="0">
                  <a:latin typeface="+mj-lt"/>
                </a:rPr>
                <a:t> </a:t>
              </a:r>
              <a:r>
                <a:rPr lang="en-IE" sz="2000" b="1" dirty="0" err="1">
                  <a:latin typeface="+mj-lt"/>
                </a:rPr>
                <a:t>mediteranskih</a:t>
              </a:r>
              <a:r>
                <a:rPr lang="en-IE" sz="2000" b="1" dirty="0">
                  <a:latin typeface="+mj-lt"/>
                </a:rPr>
                <a:t> </a:t>
              </a:r>
              <a:r>
                <a:rPr lang="hr-HR" sz="2000" b="1" dirty="0">
                  <a:latin typeface="+mj-lt"/>
                </a:rPr>
                <a:t>šumski</a:t>
              </a:r>
              <a:r>
                <a:rPr lang="en-IE" sz="2000" b="1" dirty="0">
                  <a:latin typeface="+mj-lt"/>
                </a:rPr>
                <a:t>h</a:t>
              </a:r>
              <a:r>
                <a:rPr lang="hr-HR" sz="2000" b="1" dirty="0">
                  <a:latin typeface="+mj-lt"/>
                </a:rPr>
                <a:t> </a:t>
              </a:r>
              <a:endParaRPr lang="en-IE" sz="2000" b="1" dirty="0">
                <a:latin typeface="+mj-lt"/>
              </a:endParaRPr>
            </a:p>
            <a:p>
              <a:pPr algn="ctr"/>
              <a:r>
                <a:rPr lang="hr-HR" sz="2000" b="1" dirty="0">
                  <a:latin typeface="+mj-lt"/>
                </a:rPr>
                <a:t>ekosustava</a:t>
              </a:r>
              <a:endParaRPr lang="en-US" altLang="ko-KR" sz="1950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44">
              <a:extLst>
                <a:ext uri="{FF2B5EF4-FFF2-40B4-BE49-F238E27FC236}">
                  <a16:creationId xmlns:a16="http://schemas.microsoft.com/office/drawing/2014/main" id="{3C9DEC86-417B-4E41-9D47-C1ACC39195A5}"/>
                </a:ext>
              </a:extLst>
            </p:cNvPr>
            <p:cNvSpPr txBox="1"/>
            <p:nvPr/>
          </p:nvSpPr>
          <p:spPr>
            <a:xfrm>
              <a:off x="5511873" y="1091591"/>
              <a:ext cx="981107" cy="646331"/>
            </a:xfrm>
            <a:prstGeom prst="rect">
              <a:avLst/>
            </a:prstGeom>
            <a:noFill/>
          </p:spPr>
          <p:txBody>
            <a:bodyPr wrap="square" lIns="108000" rIns="108000" rtlCol="0" anchor="ctr">
              <a:spAutoFit/>
            </a:bodyPr>
            <a:lstStyle/>
            <a:p>
              <a:pPr algn="ctr"/>
              <a:r>
                <a:rPr lang="en-US" altLang="ko-KR" sz="36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Arial Unicode MS"/>
                  <a:cs typeface="Arial" pitchFamily="34" charset="0"/>
                </a:rPr>
                <a:t>03</a:t>
              </a:r>
              <a:endParaRPr lang="ko-KR" altLang="en-US" sz="36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grpSp>
        <p:nvGrpSpPr>
          <p:cNvPr id="32" name="Group 47">
            <a:extLst>
              <a:ext uri="{FF2B5EF4-FFF2-40B4-BE49-F238E27FC236}">
                <a16:creationId xmlns:a16="http://schemas.microsoft.com/office/drawing/2014/main" id="{B7C4A690-99FC-482E-BC00-B6869710CAB1}"/>
              </a:ext>
            </a:extLst>
          </p:cNvPr>
          <p:cNvGrpSpPr/>
          <p:nvPr/>
        </p:nvGrpSpPr>
        <p:grpSpPr>
          <a:xfrm>
            <a:off x="4020939" y="4711331"/>
            <a:ext cx="5031469" cy="667030"/>
            <a:chOff x="5511873" y="953392"/>
            <a:chExt cx="6199481" cy="922730"/>
          </a:xfrm>
        </p:grpSpPr>
        <p:sp>
          <p:nvSpPr>
            <p:cNvPr id="33" name="Rectangle: Rounded Corners 48">
              <a:extLst>
                <a:ext uri="{FF2B5EF4-FFF2-40B4-BE49-F238E27FC236}">
                  <a16:creationId xmlns:a16="http://schemas.microsoft.com/office/drawing/2014/main" id="{4A83622C-8E66-493A-99CF-9B3A4D71AB4F}"/>
                </a:ext>
              </a:extLst>
            </p:cNvPr>
            <p:cNvSpPr/>
            <p:nvPr/>
          </p:nvSpPr>
          <p:spPr>
            <a:xfrm>
              <a:off x="5512777" y="953392"/>
              <a:ext cx="6198577" cy="922730"/>
            </a:xfrm>
            <a:prstGeom prst="roundRect">
              <a:avLst>
                <a:gd name="adj" fmla="val 50000"/>
              </a:avLst>
            </a:prstGeom>
            <a:solidFill>
              <a:srgbClr val="5AAE4C">
                <a:alpha val="4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</a:endParaRPr>
            </a:p>
          </p:txBody>
        </p:sp>
        <p:sp>
          <p:nvSpPr>
            <p:cNvPr id="34" name="Oval 49">
              <a:extLst>
                <a:ext uri="{FF2B5EF4-FFF2-40B4-BE49-F238E27FC236}">
                  <a16:creationId xmlns:a16="http://schemas.microsoft.com/office/drawing/2014/main" id="{E8EDCB72-8C7C-46BE-84FF-D7A873C81E71}"/>
                </a:ext>
              </a:extLst>
            </p:cNvPr>
            <p:cNvSpPr/>
            <p:nvPr/>
          </p:nvSpPr>
          <p:spPr>
            <a:xfrm>
              <a:off x="5595679" y="994406"/>
              <a:ext cx="813495" cy="813495"/>
            </a:xfrm>
            <a:prstGeom prst="ellipse">
              <a:avLst/>
            </a:prstGeom>
            <a:solidFill>
              <a:sysClr val="window" lastClr="FFFFFF">
                <a:alpha val="7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kern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</a:endParaRPr>
            </a:p>
          </p:txBody>
        </p:sp>
        <p:sp>
          <p:nvSpPr>
            <p:cNvPr id="38" name="TextBox 53">
              <a:extLst>
                <a:ext uri="{FF2B5EF4-FFF2-40B4-BE49-F238E27FC236}">
                  <a16:creationId xmlns:a16="http://schemas.microsoft.com/office/drawing/2014/main" id="{BB9D9521-C442-44FF-823D-D5C4FD0DB8CF}"/>
                </a:ext>
              </a:extLst>
            </p:cNvPr>
            <p:cNvSpPr txBox="1"/>
            <p:nvPr/>
          </p:nvSpPr>
          <p:spPr>
            <a:xfrm>
              <a:off x="6420608" y="1124409"/>
              <a:ext cx="4661840" cy="553489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1950" b="1" dirty="0" err="1">
                  <a:latin typeface="+mj-lt"/>
                  <a:cs typeface="Times New Roman" panose="02020603050405020304" pitchFamily="18" charset="0"/>
                </a:rPr>
                <a:t>Zna</a:t>
              </a:r>
              <a:r>
                <a:rPr lang="hr-HR" altLang="ko-KR" sz="1950" b="1" dirty="0">
                  <a:latin typeface="+mj-lt"/>
                  <a:cs typeface="Times New Roman" panose="02020603050405020304" pitchFamily="18" charset="0"/>
                </a:rPr>
                <a:t>č</a:t>
              </a:r>
              <a:r>
                <a:rPr lang="en-US" altLang="ko-KR" sz="1950" b="1" dirty="0" err="1">
                  <a:latin typeface="+mj-lt"/>
                  <a:cs typeface="Times New Roman" panose="02020603050405020304" pitchFamily="18" charset="0"/>
                </a:rPr>
                <a:t>aj</a:t>
              </a:r>
              <a:r>
                <a:rPr lang="en-US" altLang="ko-KR" sz="1950" b="1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hr-HR" altLang="ko-KR" sz="2000" b="1" dirty="0" err="1">
                  <a:latin typeface="+mj-lt"/>
                  <a:cs typeface="Times New Roman" panose="02020603050405020304" pitchFamily="18" charset="0"/>
                </a:rPr>
                <a:t>š</a:t>
              </a:r>
              <a:r>
                <a:rPr lang="en-US" altLang="ko-KR" sz="2000" b="1" dirty="0" err="1">
                  <a:latin typeface="+mj-lt"/>
                  <a:cs typeface="Times New Roman" panose="02020603050405020304" pitchFamily="18" charset="0"/>
                </a:rPr>
                <a:t>ume</a:t>
              </a:r>
              <a:r>
                <a:rPr lang="en-US" altLang="ko-KR" sz="1950" b="1" dirty="0">
                  <a:latin typeface="+mj-lt"/>
                  <a:cs typeface="Times New Roman" panose="02020603050405020304" pitchFamily="18" charset="0"/>
                </a:rPr>
                <a:t> u o</a:t>
              </a:r>
              <a:r>
                <a:rPr lang="hr-HR" altLang="ko-KR" sz="1950" b="1" dirty="0">
                  <a:latin typeface="+mj-lt"/>
                  <a:cs typeface="Times New Roman" panose="02020603050405020304" pitchFamily="18" charset="0"/>
                </a:rPr>
                <a:t>č</a:t>
              </a:r>
              <a:r>
                <a:rPr lang="en-US" altLang="ko-KR" sz="1950" b="1" dirty="0" err="1">
                  <a:latin typeface="+mj-lt"/>
                  <a:cs typeface="Times New Roman" panose="02020603050405020304" pitchFamily="18" charset="0"/>
                </a:rPr>
                <a:t>uvanju</a:t>
              </a:r>
              <a:r>
                <a:rPr lang="en-US" altLang="ko-KR" sz="1950" b="1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ko-KR" sz="1950" b="1" dirty="0" err="1">
                  <a:latin typeface="+mj-lt"/>
                  <a:cs typeface="Times New Roman" panose="02020603050405020304" pitchFamily="18" charset="0"/>
                </a:rPr>
                <a:t>tla</a:t>
              </a:r>
              <a:r>
                <a:rPr lang="en-US" altLang="ko-KR" sz="1950" b="1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ko-KR" sz="1950" b="1" dirty="0" err="1">
                  <a:latin typeface="+mj-lt"/>
                  <a:cs typeface="Times New Roman" panose="02020603050405020304" pitchFamily="18" charset="0"/>
                </a:rPr>
                <a:t>i</a:t>
              </a:r>
              <a:r>
                <a:rPr lang="en-US" altLang="ko-KR" sz="1950" b="1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ko-KR" sz="1950" b="1" dirty="0" err="1">
                  <a:latin typeface="+mj-lt"/>
                  <a:cs typeface="Times New Roman" panose="02020603050405020304" pitchFamily="18" charset="0"/>
                </a:rPr>
                <a:t>vode</a:t>
              </a:r>
              <a:r>
                <a:rPr lang="en-US" altLang="ko-KR" sz="1950" b="1" dirty="0"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hr-HR" altLang="ko-KR" sz="1950" b="1" dirty="0">
                  <a:latin typeface="+mj-lt"/>
                  <a:cs typeface="Times New Roman" panose="02020603050405020304" pitchFamily="18" charset="0"/>
                </a:rPr>
                <a:t> </a:t>
              </a:r>
              <a:endParaRPr lang="en-US" altLang="ko-KR" sz="1950" b="1" dirty="0"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51">
              <a:extLst>
                <a:ext uri="{FF2B5EF4-FFF2-40B4-BE49-F238E27FC236}">
                  <a16:creationId xmlns:a16="http://schemas.microsoft.com/office/drawing/2014/main" id="{B11CD7F4-1655-430B-827E-25AFFA9FCC12}"/>
                </a:ext>
              </a:extLst>
            </p:cNvPr>
            <p:cNvSpPr txBox="1"/>
            <p:nvPr/>
          </p:nvSpPr>
          <p:spPr>
            <a:xfrm>
              <a:off x="5511873" y="1091591"/>
              <a:ext cx="981107" cy="646331"/>
            </a:xfrm>
            <a:prstGeom prst="rect">
              <a:avLst/>
            </a:prstGeom>
            <a:noFill/>
          </p:spPr>
          <p:txBody>
            <a:bodyPr wrap="square" lIns="108000" rIns="108000" rtlCol="0" anchor="ctr">
              <a:spAutoFit/>
            </a:bodyPr>
            <a:lstStyle/>
            <a:p>
              <a:pPr algn="ctr"/>
              <a:r>
                <a:rPr lang="en-US" altLang="ko-KR" sz="3600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ea typeface="Arial Unicode MS"/>
                  <a:cs typeface="Arial" pitchFamily="34" charset="0"/>
                </a:rPr>
                <a:t>04</a:t>
              </a:r>
              <a:endParaRPr lang="ko-KR" altLang="en-US" sz="36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ea typeface="Arial Unicode MS"/>
                <a:cs typeface="Arial" pitchFamily="34" charset="0"/>
              </a:endParaRPr>
            </a:p>
          </p:txBody>
        </p:sp>
      </p:grpSp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13" y="-4961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01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r-HR" sz="3600" dirty="0"/>
              <a:t>Mediteranska klima</a:t>
            </a:r>
            <a:endParaRPr lang="en-US" sz="36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5E1F30-1A89-496C-8DBB-3A6367413851}"/>
              </a:ext>
            </a:extLst>
          </p:cNvPr>
          <p:cNvSpPr txBox="1"/>
          <p:nvPr/>
        </p:nvSpPr>
        <p:spPr>
          <a:xfrm>
            <a:off x="5846817" y="2304612"/>
            <a:ext cx="2202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Add Title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" name="Pravokutnik 2"/>
          <p:cNvSpPr/>
          <p:nvPr/>
        </p:nvSpPr>
        <p:spPr>
          <a:xfrm>
            <a:off x="6660232" y="3741252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97F148-4B93-4FDA-ADF2-E529D13DB599}"/>
              </a:ext>
            </a:extLst>
          </p:cNvPr>
          <p:cNvSpPr txBox="1"/>
          <p:nvPr/>
        </p:nvSpPr>
        <p:spPr>
          <a:xfrm>
            <a:off x="5292080" y="4941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E" dirty="0"/>
          </a:p>
        </p:txBody>
      </p:sp>
      <p:pic>
        <p:nvPicPr>
          <p:cNvPr id="9" name="Slika 5">
            <a:extLst>
              <a:ext uri="{FF2B5EF4-FFF2-40B4-BE49-F238E27FC236}">
                <a16:creationId xmlns:a16="http://schemas.microsoft.com/office/drawing/2014/main" id="{F4D7B12B-BBF8-4012-8F41-16C36C40F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72" y="1365605"/>
            <a:ext cx="5309243" cy="2592288"/>
          </a:xfrm>
          <a:prstGeom prst="rect">
            <a:avLst/>
          </a:prstGeom>
        </p:spPr>
      </p:pic>
      <p:sp>
        <p:nvSpPr>
          <p:cNvPr id="10" name="Pravokutnik 6">
            <a:extLst>
              <a:ext uri="{FF2B5EF4-FFF2-40B4-BE49-F238E27FC236}">
                <a16:creationId xmlns:a16="http://schemas.microsoft.com/office/drawing/2014/main" id="{54060657-737A-4FE4-8E5F-892600C163C0}"/>
              </a:ext>
            </a:extLst>
          </p:cNvPr>
          <p:cNvSpPr/>
          <p:nvPr/>
        </p:nvSpPr>
        <p:spPr>
          <a:xfrm>
            <a:off x="5760015" y="1400107"/>
            <a:ext cx="3312369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dirty="0">
                <a:effectLst/>
                <a:latin typeface="+mj-lt"/>
                <a:ea typeface="Calibri" panose="020F0502020204030204" pitchFamily="34" charset="0"/>
              </a:rPr>
              <a:t>P</a:t>
            </a:r>
            <a:r>
              <a:rPr lang="hr-HR" sz="2000" dirty="0">
                <a:effectLst/>
                <a:latin typeface="+mj-lt"/>
                <a:ea typeface="Calibri" panose="020F0502020204030204" pitchFamily="34" charset="0"/>
              </a:rPr>
              <a:t>et svjetskih mediteranskih klimatskih regija svijeta: Kalifornija; središnji Čile; Mediteranski bazen;  Južna Afrika; te jugozapadna i južna Australija</a:t>
            </a:r>
            <a:endParaRPr lang="en-IE" sz="20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latin typeface="+mj-lt"/>
                <a:cs typeface="Times New Roman" panose="02020603050405020304" pitchFamily="18" charset="0"/>
              </a:rPr>
              <a:t>meteorološki uvjeti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effectLst/>
                <a:latin typeface="+mj-lt"/>
                <a:ea typeface="Calibri" panose="020F0502020204030204" pitchFamily="34" charset="0"/>
              </a:rPr>
              <a:t>žarišt</a:t>
            </a:r>
            <a:r>
              <a:rPr lang="en-IE" sz="2000" dirty="0">
                <a:effectLst/>
                <a:latin typeface="+mj-lt"/>
                <a:ea typeface="Calibri" panose="020F0502020204030204" pitchFamily="34" charset="0"/>
              </a:rPr>
              <a:t>e </a:t>
            </a:r>
            <a:r>
              <a:rPr lang="hr-HR" sz="2000" dirty="0">
                <a:effectLst/>
                <a:latin typeface="+mj-lt"/>
                <a:ea typeface="Calibri" panose="020F0502020204030204" pitchFamily="34" charset="0"/>
              </a:rPr>
              <a:t>biološke raznolikosti</a:t>
            </a:r>
            <a:endParaRPr lang="en-IE" sz="2000" dirty="0">
              <a:effectLst/>
              <a:latin typeface="+mj-lt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2000" dirty="0">
              <a:latin typeface="+mj-lt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2000" dirty="0">
              <a:latin typeface="+mj-lt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2000" dirty="0">
              <a:latin typeface="+mj-lt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2000" dirty="0">
              <a:latin typeface="+mj-lt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Mediteranski bazen </a:t>
            </a:r>
            <a:r>
              <a:rPr lang="en-IE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ima</a:t>
            </a:r>
            <a:r>
              <a:rPr lang="en-IE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sz="20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preko</a:t>
            </a:r>
            <a:r>
              <a:rPr lang="en-IE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25 000 biljnih vrsta </a:t>
            </a:r>
            <a:endParaRPr lang="en-IE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1" name="Picture 2" descr="Sredozemlje - Wikipedia">
            <a:extLst>
              <a:ext uri="{FF2B5EF4-FFF2-40B4-BE49-F238E27FC236}">
                <a16:creationId xmlns:a16="http://schemas.microsoft.com/office/drawing/2014/main" id="{1E91E9AE-BA4D-4C88-8147-E63C48335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75" y="4151454"/>
            <a:ext cx="4742836" cy="265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7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B85F3A-0D98-4AE5-8CED-AA4A4CF821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9669" y="332656"/>
            <a:ext cx="8679898" cy="724247"/>
          </a:xfrm>
        </p:spPr>
        <p:txBody>
          <a:bodyPr/>
          <a:lstStyle/>
          <a:p>
            <a:r>
              <a:rPr lang="hr-HR" sz="3600" b="1" dirty="0">
                <a:cs typeface="Times New Roman" panose="02020603050405020304" pitchFamily="18" charset="0"/>
              </a:rPr>
              <a:t>Mediteranska regija</a:t>
            </a:r>
            <a:endParaRPr lang="en-US" sz="3600" b="1" dirty="0">
              <a:cs typeface="Times New Roman" panose="02020603050405020304" pitchFamily="18" charset="0"/>
            </a:endParaRPr>
          </a:p>
        </p:txBody>
      </p:sp>
      <p:pic>
        <p:nvPicPr>
          <p:cNvPr id="59" name="Slika 5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396861"/>
            <a:ext cx="3248608" cy="1450616"/>
          </a:xfrm>
          <a:prstGeom prst="rect">
            <a:avLst/>
          </a:prstGeom>
        </p:spPr>
      </p:pic>
      <p:grpSp>
        <p:nvGrpSpPr>
          <p:cNvPr id="77" name="Group 22">
            <a:extLst>
              <a:ext uri="{FF2B5EF4-FFF2-40B4-BE49-F238E27FC236}">
                <a16:creationId xmlns:a16="http://schemas.microsoft.com/office/drawing/2014/main" id="{C5A8F38A-563F-427D-A767-A8FEB86E9909}"/>
              </a:ext>
            </a:extLst>
          </p:cNvPr>
          <p:cNvGrpSpPr/>
          <p:nvPr/>
        </p:nvGrpSpPr>
        <p:grpSpPr>
          <a:xfrm>
            <a:off x="307976" y="2204864"/>
            <a:ext cx="4530580" cy="2929681"/>
            <a:chOff x="3231861" y="-34160"/>
            <a:chExt cx="3757222" cy="2492990"/>
          </a:xfrm>
          <a:solidFill>
            <a:srgbClr val="92D050"/>
          </a:solidFill>
        </p:grpSpPr>
        <p:sp>
          <p:nvSpPr>
            <p:cNvPr id="78" name="Frame 17">
              <a:extLst>
                <a:ext uri="{FF2B5EF4-FFF2-40B4-BE49-F238E27FC236}">
                  <a16:creationId xmlns:a16="http://schemas.microsoft.com/office/drawing/2014/main" id="{A2CBC344-BC49-46C2-BE63-3F14607BA28E}"/>
                </a:ext>
              </a:extLst>
            </p:cNvPr>
            <p:cNvSpPr/>
            <p:nvPr/>
          </p:nvSpPr>
          <p:spPr>
            <a:xfrm>
              <a:off x="3231861" y="908878"/>
              <a:ext cx="395790" cy="395790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/>
                <a:cs typeface="+mn-cs"/>
              </a:endParaRPr>
            </a:p>
          </p:txBody>
        </p:sp>
        <p:sp>
          <p:nvSpPr>
            <p:cNvPr id="79" name="TextBox 36">
              <a:extLst>
                <a:ext uri="{FF2B5EF4-FFF2-40B4-BE49-F238E27FC236}">
                  <a16:creationId xmlns:a16="http://schemas.microsoft.com/office/drawing/2014/main" id="{5775E8FD-8D2B-4B30-9D40-2D0BEFEA3B45}"/>
                </a:ext>
              </a:extLst>
            </p:cNvPr>
            <p:cNvSpPr txBox="1"/>
            <p:nvPr/>
          </p:nvSpPr>
          <p:spPr>
            <a:xfrm>
              <a:off x="3756955" y="-34160"/>
              <a:ext cx="3232128" cy="2492990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hr-HR" altLang="ko-KR" sz="2800" b="1" kern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Mediteranski šumski ekosustavi u Hrvatskoj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hr-HR" altLang="ko-KR" sz="2000" b="1" kern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24% </a:t>
              </a:r>
              <a:r>
                <a:rPr lang="hr-HR" altLang="ko-KR" sz="2000" kern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od ukupne površine pokrivene šumama u Hrvatskoj pokrivaju mediteranski šumski ekosustavi</a:t>
              </a:r>
              <a:endParaRPr lang="en-IE" altLang="ko-KR" sz="20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hr-HR" altLang="ko-KR" sz="2000" kern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općekorisne funkcije šuma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IE" altLang="ko-KR" sz="2000" kern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Najva</a:t>
              </a:r>
              <a:r>
                <a:rPr lang="hr-HR" altLang="ko-KR" sz="2000" kern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ž</a:t>
              </a:r>
              <a:r>
                <a:rPr lang="en-IE" altLang="ko-KR" sz="2000" kern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nije</a:t>
              </a:r>
              <a:r>
                <a:rPr lang="en-IE" altLang="ko-KR" sz="2000" kern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E" altLang="ko-KR" sz="2000" kern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biljne</a:t>
              </a:r>
              <a:r>
                <a:rPr lang="en-IE" altLang="ko-KR" sz="2000" kern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IE" altLang="ko-KR" sz="2000" kern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vrste</a:t>
              </a:r>
              <a:endParaRPr kumimoji="0" lang="ko-KR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AutoShape 2" descr="DNA barcoding of Croatian faunal biodiversity with notice on caddisflies  (Insecta, Trichoptera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591" y="3182617"/>
            <a:ext cx="2227350" cy="903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" name="Ravni poveznik sa strelicom 30"/>
          <p:cNvCxnSpPr/>
          <p:nvPr/>
        </p:nvCxnSpPr>
        <p:spPr>
          <a:xfrm flipH="1">
            <a:off x="6754919" y="1792214"/>
            <a:ext cx="1" cy="1258617"/>
          </a:xfrm>
          <a:prstGeom prst="straightConnector1">
            <a:avLst/>
          </a:prstGeom>
          <a:noFill/>
          <a:ln w="25400" cap="flat" cmpd="sng" algn="ctr">
            <a:solidFill>
              <a:srgbClr val="FFC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5" name="Ravni poveznik sa strelicom 24"/>
          <p:cNvCxnSpPr/>
          <p:nvPr/>
        </p:nvCxnSpPr>
        <p:spPr>
          <a:xfrm>
            <a:off x="6754072" y="3303698"/>
            <a:ext cx="0" cy="1061406"/>
          </a:xfrm>
          <a:prstGeom prst="straightConnector1">
            <a:avLst/>
          </a:prstGeom>
          <a:noFill/>
          <a:ln w="25400" cap="flat" cmpd="sng" algn="ctr">
            <a:solidFill>
              <a:srgbClr val="FFC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424" y="4797152"/>
            <a:ext cx="1907108" cy="182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586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IE" sz="3600" dirty="0" err="1"/>
              <a:t>Vegetacija</a:t>
            </a:r>
            <a:r>
              <a:rPr lang="en-IE" sz="3600" dirty="0"/>
              <a:t> </a:t>
            </a:r>
            <a:r>
              <a:rPr lang="hr-HR" sz="3600" dirty="0" err="1"/>
              <a:t>M</a:t>
            </a:r>
            <a:r>
              <a:rPr lang="en-IE" sz="3600" dirty="0" err="1"/>
              <a:t>editerana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8640A9ED-DCD4-40CA-A6EB-983AD2E36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78558"/>
            <a:ext cx="6450986" cy="3983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kstniOkvir 7">
            <a:extLst>
              <a:ext uri="{FF2B5EF4-FFF2-40B4-BE49-F238E27FC236}">
                <a16:creationId xmlns:a16="http://schemas.microsoft.com/office/drawing/2014/main" id="{5597192B-6AC6-4BB0-8078-07DE79C96974}"/>
              </a:ext>
            </a:extLst>
          </p:cNvPr>
          <p:cNvSpPr txBox="1"/>
          <p:nvPr/>
        </p:nvSpPr>
        <p:spPr>
          <a:xfrm>
            <a:off x="872241" y="1386685"/>
            <a:ext cx="7801832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Eumediteranska vegetacijska regija</a:t>
            </a:r>
            <a:r>
              <a:rPr lang="en-I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hr-H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Submediteranska vegetacijska regija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423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teksta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sz="5400" dirty="0"/>
              <a:t>Mediteranska klima</a:t>
            </a:r>
            <a:endParaRPr lang="en-US" sz="5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47" y="1541689"/>
            <a:ext cx="3753290" cy="2004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816" y="1541689"/>
            <a:ext cx="4447632" cy="2004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5" y="3764309"/>
            <a:ext cx="3124051" cy="270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588" y="3764310"/>
            <a:ext cx="2780604" cy="272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094" y="3764309"/>
            <a:ext cx="2083354" cy="271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641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96C0C5-83BB-4FC5-8660-5421225470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E" sz="5400" dirty="0" err="1"/>
              <a:t>Tlo</a:t>
            </a:r>
            <a:r>
              <a:rPr lang="en-IE" sz="5400" dirty="0"/>
              <a:t> </a:t>
            </a:r>
            <a:endParaRPr lang="en-US" sz="5400" b="1" dirty="0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EEAF44D8-A8D6-4DB2-8FEB-53FB1BAD6A54}"/>
              </a:ext>
            </a:extLst>
          </p:cNvPr>
          <p:cNvSpPr txBox="1">
            <a:spLocks/>
          </p:cNvSpPr>
          <p:nvPr/>
        </p:nvSpPr>
        <p:spPr>
          <a:xfrm>
            <a:off x="415585" y="1700403"/>
            <a:ext cx="8679898" cy="7242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000" dirty="0">
                <a:solidFill>
                  <a:schemeClr val="tx1"/>
                </a:solidFill>
              </a:rPr>
              <a:t>Tlo je rastresiti površinski sloj Zemljine kore, sastavljen od krute, kapljevite i plinovite faze, različit od mineralnog materijala (matičnog supstrata) prema morfološkim , kemijskim, fizičkim i biološkim značajkama.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7CD5F6-6410-43B8-A9D4-C866ACBAE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423" y="3547988"/>
            <a:ext cx="3714540" cy="217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4151D03F-86D3-4E19-B43F-AC2656CA0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81" y="2817998"/>
            <a:ext cx="5636768" cy="4056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548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027370-7E62-46E5-BDEE-74C96E1744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E" dirty="0" err="1"/>
              <a:t>Tla</a:t>
            </a:r>
            <a:r>
              <a:rPr lang="en-IE" dirty="0"/>
              <a:t> </a:t>
            </a:r>
            <a:r>
              <a:rPr lang="hr-HR" dirty="0" err="1"/>
              <a:t>M</a:t>
            </a:r>
            <a:r>
              <a:rPr lang="en-IE" dirty="0" err="1"/>
              <a:t>editerana</a:t>
            </a:r>
            <a:endParaRPr lang="en-IE" dirty="0"/>
          </a:p>
        </p:txBody>
      </p:sp>
      <p:pic>
        <p:nvPicPr>
          <p:cNvPr id="3" name="Picture 2" descr="A picture containing outdoor, rock&#10;&#10;Description automatically generated">
            <a:extLst>
              <a:ext uri="{FF2B5EF4-FFF2-40B4-BE49-F238E27FC236}">
                <a16:creationId xmlns:a16="http://schemas.microsoft.com/office/drawing/2014/main" id="{86372BF5-43A4-4A7F-A3A8-7A42841B30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91" y="2030764"/>
            <a:ext cx="4844902" cy="2725258"/>
          </a:xfrm>
          <a:prstGeom prst="rect">
            <a:avLst/>
          </a:prstGeom>
        </p:spPr>
      </p:pic>
      <p:pic>
        <p:nvPicPr>
          <p:cNvPr id="4" name="Picture 3" descr="A hole in the ground&#10;&#10;Description automatically generated with medium confidence">
            <a:extLst>
              <a:ext uri="{FF2B5EF4-FFF2-40B4-BE49-F238E27FC236}">
                <a16:creationId xmlns:a16="http://schemas.microsoft.com/office/drawing/2014/main" id="{3D69A72B-DE6E-4C1E-847F-C2D7DC3B2C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628800"/>
            <a:ext cx="3364319" cy="449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09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F1D484A-C75B-433D-93E6-4DB538DB0B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62500" lnSpcReduction="20000"/>
          </a:bodyPr>
          <a:lstStyle/>
          <a:p>
            <a:r>
              <a:rPr lang="hr-HR" sz="5400" dirty="0"/>
              <a:t>Prijetnja mediteranskim šumskim ekosustavima</a:t>
            </a:r>
            <a:endParaRPr lang="en-IE" dirty="0"/>
          </a:p>
        </p:txBody>
      </p:sp>
      <p:pic>
        <p:nvPicPr>
          <p:cNvPr id="3" name="Slika 5">
            <a:extLst>
              <a:ext uri="{FF2B5EF4-FFF2-40B4-BE49-F238E27FC236}">
                <a16:creationId xmlns:a16="http://schemas.microsoft.com/office/drawing/2014/main" id="{32C7D0C3-980A-473B-BFC5-4851B74777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718" y="1882056"/>
            <a:ext cx="2743200" cy="213466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7AA5082-5B45-4D45-A717-065F9F626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1" y="3989207"/>
            <a:ext cx="2743200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Slika 9">
            <a:extLst>
              <a:ext uri="{FF2B5EF4-FFF2-40B4-BE49-F238E27FC236}">
                <a16:creationId xmlns:a16="http://schemas.microsoft.com/office/drawing/2014/main" id="{7F3CA85C-4D4B-4B6C-A475-D624EEED05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2" y="1882056"/>
            <a:ext cx="2675818" cy="2006863"/>
          </a:xfrm>
          <a:prstGeom prst="rect">
            <a:avLst/>
          </a:prstGeom>
        </p:spPr>
      </p:pic>
      <p:pic>
        <p:nvPicPr>
          <p:cNvPr id="6" name="Picture 5" descr="Slikovni rezultat za simulation air pollution in croatia">
            <a:extLst>
              <a:ext uri="{FF2B5EF4-FFF2-40B4-BE49-F238E27FC236}">
                <a16:creationId xmlns:a16="http://schemas.microsoft.com/office/drawing/2014/main" id="{F1C0298D-F913-4514-8199-96D27D4BA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718" y="4005064"/>
            <a:ext cx="2743200" cy="204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utnik 3">
            <a:extLst>
              <a:ext uri="{FF2B5EF4-FFF2-40B4-BE49-F238E27FC236}">
                <a16:creationId xmlns:a16="http://schemas.microsoft.com/office/drawing/2014/main" id="{5BB3BB33-F630-4765-9C41-BCEEAA33A424}"/>
              </a:ext>
            </a:extLst>
          </p:cNvPr>
          <p:cNvSpPr/>
          <p:nvPr/>
        </p:nvSpPr>
        <p:spPr>
          <a:xfrm>
            <a:off x="2899074" y="2277780"/>
            <a:ext cx="3369326" cy="31700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r-HR" sz="2000" dirty="0"/>
              <a:t>Među svim</a:t>
            </a:r>
            <a:r>
              <a:rPr lang="en-IE" sz="2000" dirty="0"/>
              <a:t> </a:t>
            </a:r>
            <a:r>
              <a:rPr lang="hr-HR" sz="2000" dirty="0"/>
              <a:t>bioklimatskim regijama, mediteranska regija </a:t>
            </a:r>
            <a:r>
              <a:rPr lang="en-IE" sz="2000" dirty="0" err="1"/>
              <a:t>jedna</a:t>
            </a:r>
            <a:r>
              <a:rPr lang="en-IE" sz="2000" dirty="0"/>
              <a:t> je od </a:t>
            </a:r>
            <a:r>
              <a:rPr lang="hr-HR" sz="2000" dirty="0"/>
              <a:t>najosjetljivij</a:t>
            </a:r>
            <a:r>
              <a:rPr lang="en-IE" sz="2000" dirty="0" err="1"/>
              <a:t>ih</a:t>
            </a:r>
            <a:r>
              <a:rPr lang="en-IE" sz="2000" dirty="0"/>
              <a:t> </a:t>
            </a:r>
            <a:r>
              <a:rPr lang="en-IE" sz="2000" dirty="0" err="1"/>
              <a:t>regija</a:t>
            </a:r>
            <a:endParaRPr lang="en-I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/>
              <a:t>povećanje temperature</a:t>
            </a:r>
            <a:endParaRPr lang="en-I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/>
              <a:t>p</a:t>
            </a:r>
            <a:r>
              <a:rPr lang="hr-HR" sz="2000" dirty="0"/>
              <a:t>ožari</a:t>
            </a:r>
            <a:endParaRPr lang="en-I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/>
              <a:t>erozija tla</a:t>
            </a:r>
            <a:endParaRPr lang="en-I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/>
              <a:t>p</a:t>
            </a:r>
            <a:r>
              <a:rPr lang="hr-HR" sz="2000" dirty="0"/>
              <a:t>oplave</a:t>
            </a:r>
            <a:endParaRPr lang="en-I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/>
              <a:t>atmosfersko taloženje</a:t>
            </a:r>
            <a:r>
              <a:rPr lang="en-IE" sz="2000" dirty="0"/>
              <a:t> (</a:t>
            </a:r>
            <a:r>
              <a:rPr lang="en-IE" sz="2000" dirty="0" err="1"/>
              <a:t>zaga</a:t>
            </a:r>
            <a:r>
              <a:rPr lang="hr-HR" sz="2000" dirty="0"/>
              <a:t>đ</a:t>
            </a:r>
            <a:r>
              <a:rPr lang="en-IE" sz="2000" dirty="0" err="1"/>
              <a:t>enje</a:t>
            </a:r>
            <a:r>
              <a:rPr lang="en-IE" sz="2000" dirty="0"/>
              <a:t> </a:t>
            </a:r>
            <a:r>
              <a:rPr lang="en-IE" sz="2000" dirty="0" err="1"/>
              <a:t>zraka</a:t>
            </a:r>
            <a:r>
              <a:rPr lang="en-IE" sz="2000" dirty="0"/>
              <a:t>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4668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Prilagođeno 1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92D050"/>
      </a:accent1>
      <a:accent2>
        <a:srgbClr val="92D050"/>
      </a:accent2>
      <a:accent3>
        <a:srgbClr val="92D050"/>
      </a:accent3>
      <a:accent4>
        <a:srgbClr val="00B050"/>
      </a:accent4>
      <a:accent5>
        <a:srgbClr val="92D050"/>
      </a:accent5>
      <a:accent6>
        <a:srgbClr val="AEB795"/>
      </a:accent6>
      <a:hlink>
        <a:srgbClr val="CC99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4260</TotalTime>
  <Words>389</Words>
  <Application>Microsoft Office PowerPoint</Application>
  <PresentationFormat>On-screen Show (4:3)</PresentationFormat>
  <Paragraphs>57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Tema sustava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Ivan Limic</dc:creator>
  <cp:lastModifiedBy>ivan limic</cp:lastModifiedBy>
  <cp:revision>107</cp:revision>
  <dcterms:created xsi:type="dcterms:W3CDTF">2021-10-26T05:40:00Z</dcterms:created>
  <dcterms:modified xsi:type="dcterms:W3CDTF">2022-03-31T19:05:59Z</dcterms:modified>
</cp:coreProperties>
</file>